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17"/>
  </p:notesMasterIdLst>
  <p:handoutMasterIdLst>
    <p:handoutMasterId r:id="rId18"/>
  </p:handoutMasterIdLst>
  <p:sldIdLst>
    <p:sldId id="604" r:id="rId7"/>
    <p:sldId id="613" r:id="rId8"/>
    <p:sldId id="614" r:id="rId9"/>
    <p:sldId id="618" r:id="rId10"/>
    <p:sldId id="615" r:id="rId11"/>
    <p:sldId id="617" r:id="rId12"/>
    <p:sldId id="616" r:id="rId13"/>
    <p:sldId id="619" r:id="rId14"/>
    <p:sldId id="611" r:id="rId15"/>
    <p:sldId id="256"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092C74"/>
    <a:srgbClr val="69A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8640" autoAdjust="0"/>
    <p:restoredTop sz="86418"/>
  </p:normalViewPr>
  <p:slideViewPr>
    <p:cSldViewPr snapToGrid="0" showGuides="1">
      <p:cViewPr varScale="1">
        <p:scale>
          <a:sx n="95" d="100"/>
          <a:sy n="95" d="100"/>
        </p:scale>
        <p:origin x="176" y="968"/>
      </p:cViewPr>
      <p:guideLst>
        <p:guide orient="horz" pos="1620"/>
        <p:guide pos="2880"/>
        <p:guide pos="5472"/>
        <p:guide pos="288"/>
        <p:guide orient="horz" pos="270"/>
        <p:guide orient="horz" pos="2988"/>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23" Type="http://schemas.microsoft.com/office/2016/11/relationships/changesInfo" Target="changesInfos/changesInfo1.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ce Pascale" userId="33a09a6f-b2d1-47a5-b3b3-352468c288fc" providerId="ADAL" clId="{A78F836B-2417-6D49-8769-0B81E788B53C}"/>
    <pc:docChg chg="undo custSel modSld">
      <pc:chgData name="Chance Pascale" userId="33a09a6f-b2d1-47a5-b3b3-352468c288fc" providerId="ADAL" clId="{A78F836B-2417-6D49-8769-0B81E788B53C}" dt="2021-05-30T14:49:44.499" v="720" actId="20577"/>
      <pc:docMkLst>
        <pc:docMk/>
      </pc:docMkLst>
      <pc:sldChg chg="modNotesTx">
        <pc:chgData name="Chance Pascale" userId="33a09a6f-b2d1-47a5-b3b3-352468c288fc" providerId="ADAL" clId="{A78F836B-2417-6D49-8769-0B81E788B53C}" dt="2021-05-30T14:45:21.125" v="718" actId="20577"/>
        <pc:sldMkLst>
          <pc:docMk/>
          <pc:sldMk cId="1302987667" sldId="613"/>
        </pc:sldMkLst>
      </pc:sldChg>
      <pc:sldChg chg="modSp mod modNotesTx">
        <pc:chgData name="Chance Pascale" userId="33a09a6f-b2d1-47a5-b3b3-352468c288fc" providerId="ADAL" clId="{A78F836B-2417-6D49-8769-0B81E788B53C}" dt="2021-05-30T14:49:44.499" v="720" actId="20577"/>
        <pc:sldMkLst>
          <pc:docMk/>
          <pc:sldMk cId="422499872" sldId="614"/>
        </pc:sldMkLst>
        <pc:spChg chg="mod">
          <ac:chgData name="Chance Pascale" userId="33a09a6f-b2d1-47a5-b3b3-352468c288fc" providerId="ADAL" clId="{A78F836B-2417-6D49-8769-0B81E788B53C}" dt="2021-05-30T14:49:44.499" v="720" actId="20577"/>
          <ac:spMkLst>
            <pc:docMk/>
            <pc:sldMk cId="422499872" sldId="614"/>
            <ac:spMk id="6" creationId="{7944E1BB-F083-0C4D-83D0-22FAE219DC54}"/>
          </ac:spMkLst>
        </pc:spChg>
        <pc:spChg chg="mod">
          <ac:chgData name="Chance Pascale" userId="33a09a6f-b2d1-47a5-b3b3-352468c288fc" providerId="ADAL" clId="{A78F836B-2417-6D49-8769-0B81E788B53C}" dt="2021-05-27T01:31:19.596" v="708" actId="20577"/>
          <ac:spMkLst>
            <pc:docMk/>
            <pc:sldMk cId="422499872" sldId="614"/>
            <ac:spMk id="9" creationId="{07BBB381-41C0-E440-A287-1B31633B0EE1}"/>
          </ac:spMkLst>
        </pc:spChg>
      </pc:sldChg>
      <pc:sldChg chg="modNotesTx">
        <pc:chgData name="Chance Pascale" userId="33a09a6f-b2d1-47a5-b3b3-352468c288fc" providerId="ADAL" clId="{A78F836B-2417-6D49-8769-0B81E788B53C}" dt="2021-05-30T14:45:10.879" v="716" actId="20577"/>
        <pc:sldMkLst>
          <pc:docMk/>
          <pc:sldMk cId="93518769" sldId="615"/>
        </pc:sldMkLst>
      </pc:sldChg>
      <pc:sldChg chg="modSp mod modNotesTx">
        <pc:chgData name="Chance Pascale" userId="33a09a6f-b2d1-47a5-b3b3-352468c288fc" providerId="ADAL" clId="{A78F836B-2417-6D49-8769-0B81E788B53C}" dt="2021-05-30T14:45:03.526" v="714" actId="20577"/>
        <pc:sldMkLst>
          <pc:docMk/>
          <pc:sldMk cId="3437593889" sldId="616"/>
        </pc:sldMkLst>
        <pc:spChg chg="mod">
          <ac:chgData name="Chance Pascale" userId="33a09a6f-b2d1-47a5-b3b3-352468c288fc" providerId="ADAL" clId="{A78F836B-2417-6D49-8769-0B81E788B53C}" dt="2021-05-30T14:44:20.610" v="712" actId="20577"/>
          <ac:spMkLst>
            <pc:docMk/>
            <pc:sldMk cId="3437593889" sldId="616"/>
            <ac:spMk id="6" creationId="{7944E1BB-F083-0C4D-83D0-22FAE219DC54}"/>
          </ac:spMkLst>
        </pc:spChg>
      </pc:sldChg>
      <pc:sldChg chg="modNotesTx">
        <pc:chgData name="Chance Pascale" userId="33a09a6f-b2d1-47a5-b3b3-352468c288fc" providerId="ADAL" clId="{A78F836B-2417-6D49-8769-0B81E788B53C}" dt="2021-05-30T14:45:07.110" v="715" actId="20577"/>
        <pc:sldMkLst>
          <pc:docMk/>
          <pc:sldMk cId="3141641591" sldId="617"/>
        </pc:sldMkLst>
      </pc:sldChg>
      <pc:sldChg chg="modNotesTx">
        <pc:chgData name="Chance Pascale" userId="33a09a6f-b2d1-47a5-b3b3-352468c288fc" providerId="ADAL" clId="{A78F836B-2417-6D49-8769-0B81E788B53C}" dt="2021-05-30T14:44:59.956" v="713" actId="20577"/>
        <pc:sldMkLst>
          <pc:docMk/>
          <pc:sldMk cId="1352936321" sldId="619"/>
        </pc:sldMkLst>
      </pc:sldChg>
    </pc:docChg>
  </pc:docChgLst>
  <pc:docChgLst>
    <pc:chgData name="Chance Pascale" userId="33a09a6f-b2d1-47a5-b3b3-352468c288fc" providerId="ADAL" clId="{E5DED840-44E8-934D-BF4F-13C8631BB585}"/>
    <pc:docChg chg="mod">
      <pc:chgData name="Chance Pascale" userId="33a09a6f-b2d1-47a5-b3b3-352468c288fc" providerId="ADAL" clId="{E5DED840-44E8-934D-BF4F-13C8631BB585}" dt="2021-06-18T15:30:48.306" v="0"/>
      <pc:docMkLst>
        <pc:docMk/>
      </pc:docMkLst>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6/18/21</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6/18/21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1</a:t>
            </a:fld>
            <a:endParaRPr lang="en-US"/>
          </a:p>
        </p:txBody>
      </p:sp>
    </p:spTree>
    <p:extLst>
      <p:ext uri="{BB962C8B-B14F-4D97-AF65-F5344CB8AC3E}">
        <p14:creationId xmlns:p14="http://schemas.microsoft.com/office/powerpoint/2010/main" val="28671281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10</a:t>
            </a:fld>
            <a:endParaRPr lang="en-US"/>
          </a:p>
        </p:txBody>
      </p:sp>
    </p:spTree>
    <p:extLst>
      <p:ext uri="{BB962C8B-B14F-4D97-AF65-F5344CB8AC3E}">
        <p14:creationId xmlns:p14="http://schemas.microsoft.com/office/powerpoint/2010/main" val="1710620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EF79F371-3862-4534-BA58-4E7EFD6CBEB2}" type="slidenum">
              <a:rPr lang="en-US" smtClean="0"/>
              <a:t>2</a:t>
            </a:fld>
            <a:endParaRPr lang="en-US"/>
          </a:p>
        </p:txBody>
      </p:sp>
    </p:spTree>
    <p:extLst>
      <p:ext uri="{BB962C8B-B14F-4D97-AF65-F5344CB8AC3E}">
        <p14:creationId xmlns:p14="http://schemas.microsoft.com/office/powerpoint/2010/main" val="10393158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EF79F371-3862-4534-BA58-4E7EFD6CBEB2}" type="slidenum">
              <a:rPr lang="en-US" smtClean="0"/>
              <a:t>3</a:t>
            </a:fld>
            <a:endParaRPr lang="en-US"/>
          </a:p>
        </p:txBody>
      </p:sp>
    </p:spTree>
    <p:extLst>
      <p:ext uri="{BB962C8B-B14F-4D97-AF65-F5344CB8AC3E}">
        <p14:creationId xmlns:p14="http://schemas.microsoft.com/office/powerpoint/2010/main" val="13751546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4</a:t>
            </a:fld>
            <a:endParaRPr lang="en-US"/>
          </a:p>
        </p:txBody>
      </p:sp>
    </p:spTree>
    <p:extLst>
      <p:ext uri="{BB962C8B-B14F-4D97-AF65-F5344CB8AC3E}">
        <p14:creationId xmlns:p14="http://schemas.microsoft.com/office/powerpoint/2010/main" val="28815893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EF79F371-3862-4534-BA58-4E7EFD6CBEB2}" type="slidenum">
              <a:rPr lang="en-US" smtClean="0"/>
              <a:t>5</a:t>
            </a:fld>
            <a:endParaRPr lang="en-US"/>
          </a:p>
        </p:txBody>
      </p:sp>
    </p:spTree>
    <p:extLst>
      <p:ext uri="{BB962C8B-B14F-4D97-AF65-F5344CB8AC3E}">
        <p14:creationId xmlns:p14="http://schemas.microsoft.com/office/powerpoint/2010/main" val="12490107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EF79F371-3862-4534-BA58-4E7EFD6CBEB2}" type="slidenum">
              <a:rPr lang="en-US" smtClean="0"/>
              <a:t>6</a:t>
            </a:fld>
            <a:endParaRPr lang="en-US"/>
          </a:p>
        </p:txBody>
      </p:sp>
    </p:spTree>
    <p:extLst>
      <p:ext uri="{BB962C8B-B14F-4D97-AF65-F5344CB8AC3E}">
        <p14:creationId xmlns:p14="http://schemas.microsoft.com/office/powerpoint/2010/main" val="34122318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EF79F371-3862-4534-BA58-4E7EFD6CBEB2}" type="slidenum">
              <a:rPr lang="en-US" smtClean="0"/>
              <a:t>7</a:t>
            </a:fld>
            <a:endParaRPr lang="en-US"/>
          </a:p>
        </p:txBody>
      </p:sp>
    </p:spTree>
    <p:extLst>
      <p:ext uri="{BB962C8B-B14F-4D97-AF65-F5344CB8AC3E}">
        <p14:creationId xmlns:p14="http://schemas.microsoft.com/office/powerpoint/2010/main" val="3216482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EF79F371-3862-4534-BA58-4E7EFD6CBEB2}" type="slidenum">
              <a:rPr lang="en-US" smtClean="0"/>
              <a:t>8</a:t>
            </a:fld>
            <a:endParaRPr lang="en-US"/>
          </a:p>
        </p:txBody>
      </p:sp>
    </p:spTree>
    <p:extLst>
      <p:ext uri="{BB962C8B-B14F-4D97-AF65-F5344CB8AC3E}">
        <p14:creationId xmlns:p14="http://schemas.microsoft.com/office/powerpoint/2010/main" val="39791802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9</a:t>
            </a:fld>
            <a:endParaRPr lang="en-US"/>
          </a:p>
        </p:txBody>
      </p:sp>
    </p:spTree>
    <p:extLst>
      <p:ext uri="{BB962C8B-B14F-4D97-AF65-F5344CB8AC3E}">
        <p14:creationId xmlns:p14="http://schemas.microsoft.com/office/powerpoint/2010/main" val="282746919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descr="Medical History Moment - The Founding of Johns Hopkins University ...">
            <a:extLst>
              <a:ext uri="{FF2B5EF4-FFF2-40B4-BE49-F238E27FC236}">
                <a16:creationId xmlns:a16="http://schemas.microsoft.com/office/drawing/2014/main" id="{268DE600-90A7-4B6B-BFFA-EA2C6E80718E}"/>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Lst>
          </p:cNvPr>
          <p:cNvSpPr>
            <a:spLocks/>
          </p:cNvSpPr>
          <p:nvPr userDrawn="1"/>
        </p:nvSpPr>
        <p:spPr bwMode="auto">
          <a:xfrm rot="10800000">
            <a:off x="-2" y="-3"/>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JHU Logo" descr="JHU Logo">
            <a:extLst>
              <a:ext uri="{FF2B5EF4-FFF2-40B4-BE49-F238E27FC236}">
                <a16:creationId xmlns:a16="http://schemas.microsoft.com/office/drawing/2014/main" id="{11166B39-1E9E-41A7-97F6-064DF1BC8ED2}"/>
              </a:ext>
            </a:extLst>
          </p:cNvPr>
          <p:cNvPicPr>
            <a:picLocks noChangeAspect="1"/>
          </p:cNvPicPr>
          <p:nvPr userDrawn="1"/>
        </p:nvPicPr>
        <p:blipFill>
          <a:blip r:embed="rId4"/>
          <a:stretch>
            <a:fillRect/>
          </a:stretch>
        </p:blipFill>
        <p:spPr>
          <a:xfrm>
            <a:off x="6298809" y="447090"/>
            <a:ext cx="2387991" cy="45301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61163078-08A4-4B6A-87B3-78E5D3BA1C17}"/>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p>
            <a:endParaRPr lang="uk-UA"/>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0" name="JHU logo">
            <a:extLst>
              <a:ext uri="{FF2B5EF4-FFF2-40B4-BE49-F238E27FC236}">
                <a16:creationId xmlns:a16="http://schemas.microsoft.com/office/drawing/2014/main" id="{AC14429F-2A34-494D-81A5-6AEDCCBCA29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54222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7" name="Icon" descr="Quotation marks">
            <a:extLst>
              <a:ext uri="{FF2B5EF4-FFF2-40B4-BE49-F238E27FC236}">
                <a16:creationId xmlns:a16="http://schemas.microsoft.com/office/drawing/2014/main" id="{FE8CABBD-9B77-4E67-9A9B-7336CC8B4135}"/>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69ACE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2614308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5670272" y="36004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337856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24" name="Title">
            <a:extLst>
              <a:ext uri="{FF2B5EF4-FFF2-40B4-BE49-F238E27FC236}">
                <a16:creationId xmlns:a16="http://schemas.microsoft.com/office/drawing/2014/main" id="{F08CEFFB-6BD8-49FB-A944-EE0CBB8B7AD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28" name="Text Placeholder 13">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9" name="Text Placeholder 13">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0" name="Text Placeholder 13">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1" name="Text Placeholder 13">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280071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pic>
        <p:nvPicPr>
          <p:cNvPr id="11" name="JHU logo">
            <a:extLst>
              <a:ext uri="{FF2B5EF4-FFF2-40B4-BE49-F238E27FC236}">
                <a16:creationId xmlns:a16="http://schemas.microsoft.com/office/drawing/2014/main" id="{1D7ACFFF-E1BA-2041-9290-C771E173BCB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2270715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3" name="JHU logo">
            <a:extLst>
              <a:ext uri="{FF2B5EF4-FFF2-40B4-BE49-F238E27FC236}">
                <a16:creationId xmlns:a16="http://schemas.microsoft.com/office/drawing/2014/main" id="{F3FDE6CB-48E2-2B41-831C-C8921A0A1D0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9" name="JHU logo">
            <a:extLst>
              <a:ext uri="{FF2B5EF4-FFF2-40B4-BE49-F238E27FC236}">
                <a16:creationId xmlns:a16="http://schemas.microsoft.com/office/drawing/2014/main" id="{C23065F6-DFEC-C94D-B933-FDC2D729FBF8}"/>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2" name="JHU logo">
            <a:extLst>
              <a:ext uri="{FF2B5EF4-FFF2-40B4-BE49-F238E27FC236}">
                <a16:creationId xmlns:a16="http://schemas.microsoft.com/office/drawing/2014/main" id="{973066D8-F139-9040-BE1A-029E97487EE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56017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6" name="JHU logo">
            <a:extLst>
              <a:ext uri="{FF2B5EF4-FFF2-40B4-BE49-F238E27FC236}">
                <a16:creationId xmlns:a16="http://schemas.microsoft.com/office/drawing/2014/main" id="{ABE0B50F-FC85-9549-98E5-F3626B03D18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1980867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Title">
            <a:extLst>
              <a:ext uri="{FF2B5EF4-FFF2-40B4-BE49-F238E27FC236}">
                <a16:creationId xmlns:a16="http://schemas.microsoft.com/office/drawing/2014/main" id="{A3107AEE-D1EC-481E-8467-59457D1CAD24}"/>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8" name="JHU logo">
            <a:extLst>
              <a:ext uri="{FF2B5EF4-FFF2-40B4-BE49-F238E27FC236}">
                <a16:creationId xmlns:a16="http://schemas.microsoft.com/office/drawing/2014/main" id="{BEC8A3E4-9657-D240-AAAF-DBDA74D2AD9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8868928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Title">
            <a:extLst>
              <a:ext uri="{FF2B5EF4-FFF2-40B4-BE49-F238E27FC236}">
                <a16:creationId xmlns:a16="http://schemas.microsoft.com/office/drawing/2014/main" id="{F5C03DA0-3375-4FDD-8DE8-6CE9A63F77B1}"/>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pic>
        <p:nvPicPr>
          <p:cNvPr id="14" name="JHU logo">
            <a:extLst>
              <a:ext uri="{FF2B5EF4-FFF2-40B4-BE49-F238E27FC236}">
                <a16:creationId xmlns:a16="http://schemas.microsoft.com/office/drawing/2014/main" id="{FD512B39-1077-FF47-B88A-65583801379D}"/>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3" name="Picture"/>
          <p:cNvSpPr>
            <a:spLocks noGrp="1"/>
          </p:cNvSpPr>
          <p:nvPr>
            <p:ph type="pic" sz="quarter" idx="12"/>
          </p:nvPr>
        </p:nvSpPr>
        <p:spPr>
          <a:xfrm>
            <a:off x="4572000" y="0"/>
            <a:ext cx="4572000" cy="5143500"/>
          </a:xfrm>
          <a:prstGeom prst="rect">
            <a:avLst/>
          </a:prstGeom>
        </p:spPr>
        <p:txBody>
          <a:bodyPr/>
          <a:lstStyle/>
          <a:p>
            <a:endParaRPr lang="uk-UA"/>
          </a:p>
        </p:txBody>
      </p:sp>
      <p:sp>
        <p:nvSpPr>
          <p:cNvPr id="51" name="Title">
            <a:extLst>
              <a:ext uri="{FF2B5EF4-FFF2-40B4-BE49-F238E27FC236}">
                <a16:creationId xmlns:a16="http://schemas.microsoft.com/office/drawing/2014/main" id="{01791B5D-3319-4DC4-B565-0200FB387D01}"/>
              </a:ext>
            </a:extLst>
          </p:cNvPr>
          <p:cNvSpPr>
            <a:spLocks noGrp="1"/>
          </p:cNvSpPr>
          <p:nvPr>
            <p:ph type="body" sz="quarter" idx="20" hasCustomPrompt="1"/>
          </p:nvPr>
        </p:nvSpPr>
        <p:spPr>
          <a:xfrm>
            <a:off x="339436" y="507735"/>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7" name="Page Number">
            <a:extLst>
              <a:ext uri="{FF2B5EF4-FFF2-40B4-BE49-F238E27FC236}">
                <a16:creationId xmlns:a16="http://schemas.microsoft.com/office/drawing/2014/main" id="{81AE809D-936A-4237-B462-A8B146A6C789}"/>
              </a:ext>
            </a:extLst>
          </p:cNvPr>
          <p:cNvSpPr txBox="1"/>
          <p:nvPr userDrawn="1"/>
        </p:nvSpPr>
        <p:spPr>
          <a:xfrm>
            <a:off x="7891462" y="4735116"/>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6" name="Text Placeholder 13">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4572000" cy="5143500"/>
          </a:xfrm>
          <a:prstGeom prst="rect">
            <a:avLst/>
          </a:prstGeom>
        </p:spPr>
        <p:txBody>
          <a:bodyPr/>
          <a:lstStyle/>
          <a:p>
            <a:endParaRPr lang="uk-UA"/>
          </a:p>
        </p:txBody>
      </p:sp>
      <p:sp>
        <p:nvSpPr>
          <p:cNvPr id="45" name="Title">
            <a:extLst>
              <a:ext uri="{FF2B5EF4-FFF2-40B4-BE49-F238E27FC236}">
                <a16:creationId xmlns:a16="http://schemas.microsoft.com/office/drawing/2014/main" id="{C9EF415E-229F-490D-801E-2A41C3379684}"/>
              </a:ext>
            </a:extLst>
          </p:cNvPr>
          <p:cNvSpPr>
            <a:spLocks noGrp="1"/>
          </p:cNvSpPr>
          <p:nvPr>
            <p:ph type="body" sz="quarter" idx="26" hasCustomPrompt="1"/>
          </p:nvPr>
        </p:nvSpPr>
        <p:spPr>
          <a:xfrm>
            <a:off x="4980016" y="509234"/>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76752" y="1096464"/>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8" name="Text Placeholder 13">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F112FF4B-2D17-4417-B871-B478AF7A8ED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28" name="JHU logo">
            <a:extLst>
              <a:ext uri="{FF2B5EF4-FFF2-40B4-BE49-F238E27FC236}">
                <a16:creationId xmlns:a16="http://schemas.microsoft.com/office/drawing/2014/main" id="{E36C1988-1D54-8540-8A76-C5F069F0ED2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4B124351-A57C-42A2-BE12-5F21909FA20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23" name="JHU logo">
            <a:extLst>
              <a:ext uri="{FF2B5EF4-FFF2-40B4-BE49-F238E27FC236}">
                <a16:creationId xmlns:a16="http://schemas.microsoft.com/office/drawing/2014/main" id="{56607E0B-CA9D-DD42-A7FC-EA13241827E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460055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40" name="Title">
            <a:extLst>
              <a:ext uri="{FF2B5EF4-FFF2-40B4-BE49-F238E27FC236}">
                <a16:creationId xmlns:a16="http://schemas.microsoft.com/office/drawing/2014/main" id="{CA99B879-4A35-414F-AAB6-1AF5DBE9094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36" name="JHU logo">
            <a:extLst>
              <a:ext uri="{FF2B5EF4-FFF2-40B4-BE49-F238E27FC236}">
                <a16:creationId xmlns:a16="http://schemas.microsoft.com/office/drawing/2014/main" id="{9D4E2122-CA67-1F4E-B197-3E89EADBC03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37" name="Title">
            <a:extLst>
              <a:ext uri="{FF2B5EF4-FFF2-40B4-BE49-F238E27FC236}">
                <a16:creationId xmlns:a16="http://schemas.microsoft.com/office/drawing/2014/main" id="{26F25852-3B10-441B-9AAA-863018D83922}"/>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1" name="JHU logo">
            <a:extLst>
              <a:ext uri="{FF2B5EF4-FFF2-40B4-BE49-F238E27FC236}">
                <a16:creationId xmlns:a16="http://schemas.microsoft.com/office/drawing/2014/main" id="{3C7AE8A3-8B34-4F4B-95FE-9507B66ABFC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9888258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C091FEB3-A0BA-4733-AC84-3A84F42530E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9" name="JHU logo">
            <a:extLst>
              <a:ext uri="{FF2B5EF4-FFF2-40B4-BE49-F238E27FC236}">
                <a16:creationId xmlns:a16="http://schemas.microsoft.com/office/drawing/2014/main" id="{BD1777FF-3823-DB4E-8245-E30BACC8D62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32928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Title">
            <a:extLst>
              <a:ext uri="{FF2B5EF4-FFF2-40B4-BE49-F238E27FC236}">
                <a16:creationId xmlns:a16="http://schemas.microsoft.com/office/drawing/2014/main" id="{50DC4508-CACE-4900-9D8E-81A075A5A7A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30" name="JHU logo">
            <a:extLst>
              <a:ext uri="{FF2B5EF4-FFF2-40B4-BE49-F238E27FC236}">
                <a16:creationId xmlns:a16="http://schemas.microsoft.com/office/drawing/2014/main" id="{A8CB296F-3DCD-E440-A86D-03EC326223A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718522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30D7AF9E-51D4-4767-9916-65081943D5F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3" name="JHU logo">
            <a:extLst>
              <a:ext uri="{FF2B5EF4-FFF2-40B4-BE49-F238E27FC236}">
                <a16:creationId xmlns:a16="http://schemas.microsoft.com/office/drawing/2014/main" id="{050AAF9E-FA91-0345-A7D7-05C8DF5FBD4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48027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End Slide - Light Blue">
    <p:spTree>
      <p:nvGrpSpPr>
        <p:cNvPr id="1" name=""/>
        <p:cNvGrpSpPr/>
        <p:nvPr/>
      </p:nvGrpSpPr>
      <p:grpSpPr>
        <a:xfrm>
          <a:off x="0" y="0"/>
          <a:ext cx="0" cy="0"/>
          <a:chOff x="0" y="0"/>
          <a:chExt cx="0" cy="0"/>
        </a:xfrm>
      </p:grpSpPr>
      <p:pic>
        <p:nvPicPr>
          <p:cNvPr id="8" name="Picture 18">
            <a:extLst>
              <a:ext uri="{FF2B5EF4-FFF2-40B4-BE49-F238E27FC236}">
                <a16:creationId xmlns:a16="http://schemas.microsoft.com/office/drawing/2014/main" id="{6A3B47A9-9AB9-4359-A67A-4A3EC54C488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3">
            <a:extLst>
              <a:ext uri="{FF2B5EF4-FFF2-40B4-BE49-F238E27FC236}">
                <a16:creationId xmlns:a16="http://schemas.microsoft.com/office/drawing/2014/main" id="{6A59C72E-C9CB-418F-981E-D5C3438A0826}"/>
              </a:ext>
              <a:ext uri="{C183D7F6-B498-43B3-948B-1728B52AA6E4}">
                <adec:decorative xmlns:adec="http://schemas.microsoft.com/office/drawing/2017/decorative" val="1"/>
              </a:ext>
            </a:extLst>
          </p:cNvPr>
          <p:cNvSpPr>
            <a:spLocks/>
          </p:cNvSpPr>
          <p:nvPr userDrawn="1"/>
        </p:nvSpPr>
        <p:spPr bwMode="auto">
          <a:xfrm rot="10800000">
            <a:off x="-2" y="-3"/>
            <a:ext cx="9144001" cy="5143499"/>
          </a:xfrm>
          <a:prstGeom prst="rect">
            <a:avLst/>
          </a:prstGeom>
          <a:gradFill flip="none" rotWithShape="1">
            <a:gsLst>
              <a:gs pos="0">
                <a:srgbClr val="69ACE5">
                  <a:alpha val="85000"/>
                </a:srgbClr>
              </a:gs>
              <a:gs pos="75000">
                <a:srgbClr val="3B6FAF">
                  <a:alpha val="85000"/>
                </a:srgbClr>
              </a:gs>
            </a:gsLst>
            <a:lin ang="10800000" scaled="1"/>
            <a:tileRect/>
          </a:gra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JHU Logo" descr="Johns Hopkins University logo">
            <a:extLst>
              <a:ext uri="{FF2B5EF4-FFF2-40B4-BE49-F238E27FC236}">
                <a16:creationId xmlns:a16="http://schemas.microsoft.com/office/drawing/2014/main" id="{4A5F673E-9A68-411D-9B47-A7B4ED9B07C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571409" y="1627023"/>
            <a:ext cx="4001183" cy="1889447"/>
          </a:xfrm>
          <a:prstGeom prst="rect">
            <a:avLst/>
          </a:prstGeom>
        </p:spPr>
      </p:pic>
      <p:sp>
        <p:nvSpPr>
          <p:cNvPr id="5" name="Rectangle 4">
            <a:extLst>
              <a:ext uri="{FF2B5EF4-FFF2-40B4-BE49-F238E27FC236}">
                <a16:creationId xmlns:a16="http://schemas.microsoft.com/office/drawing/2014/main" id="{1146C736-D135-449F-AC2D-8C9ACCE3507D}"/>
              </a:ext>
            </a:extLst>
          </p:cNvPr>
          <p:cNvSpPr/>
          <p:nvPr userDrawn="1"/>
        </p:nvSpPr>
        <p:spPr>
          <a:xfrm>
            <a:off x="0" y="4727386"/>
            <a:ext cx="9144000" cy="217090"/>
          </a:xfrm>
          <a:prstGeom prst="rect">
            <a:avLst/>
          </a:prstGeom>
        </p:spPr>
        <p:txBody>
          <a:bodyPr wrap="square" lIns="81639" tIns="40820" rIns="81639" bIns="40820">
            <a:spAutoFit/>
          </a:bodyPr>
          <a:lstStyle/>
          <a:p>
            <a:pPr algn="ctr"/>
            <a:r>
              <a:rPr lang="en-US" sz="875" dirty="0">
                <a:solidFill>
                  <a:schemeClr val="bg1"/>
                </a:solidFill>
                <a:latin typeface="Arial"/>
                <a:cs typeface="Arial"/>
              </a:rPr>
              <a:t>© The Johns Hopkins University 2021, All Rights Reserved.</a:t>
            </a:r>
          </a:p>
        </p:txBody>
      </p:sp>
    </p:spTree>
    <p:extLst>
      <p:ext uri="{BB962C8B-B14F-4D97-AF65-F5344CB8AC3E}">
        <p14:creationId xmlns:p14="http://schemas.microsoft.com/office/powerpoint/2010/main" val="322601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2DD477F7-8449-4463-ADA9-5ED7A8E33A19}"/>
              </a:ext>
            </a:extLst>
          </p:cNvPr>
          <p:cNvSpPr>
            <a:spLocks noGrp="1"/>
          </p:cNvSpPr>
          <p:nvPr userDrawn="1">
            <p:ph type="body" sz="quarter" idx="14" hasCustomPrompt="1"/>
          </p:nvPr>
        </p:nvSpPr>
        <p:spPr>
          <a:xfrm>
            <a:off x="4959304" y="986476"/>
            <a:ext cx="3141409" cy="914255"/>
          </a:xfrm>
          <a:prstGeom prst="rect">
            <a:avLst/>
          </a:prstGeom>
        </p:spPr>
        <p:txBody>
          <a:bodyPr anchor="b">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C658811F-BA33-419E-AC91-AAC3393B703F}"/>
              </a:ext>
            </a:extLst>
          </p:cNvPr>
          <p:cNvSpPr/>
          <p:nvPr/>
        </p:nvSpPr>
        <p:spPr>
          <a:xfrm>
            <a:off x="5062969" y="1907658"/>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815009"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04666"/>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2998174"/>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2999509"/>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13" name="JHU logo">
            <a:extLst>
              <a:ext uri="{FF2B5EF4-FFF2-40B4-BE49-F238E27FC236}">
                <a16:creationId xmlns:a16="http://schemas.microsoft.com/office/drawing/2014/main" id="{8FB16B1D-1E27-C840-8844-4DE1DF08B68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22" name="Text Placeholder 13">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815009" y="2760932"/>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6349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s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3" name="Title">
            <a:extLst>
              <a:ext uri="{FF2B5EF4-FFF2-40B4-BE49-F238E27FC236}">
                <a16:creationId xmlns:a16="http://schemas.microsoft.com/office/drawing/2014/main" id="{8FE58E6D-43A1-4EA7-886F-5A74E3707D88}"/>
              </a:ext>
            </a:extLst>
          </p:cNvPr>
          <p:cNvSpPr>
            <a:spLocks noGrp="1"/>
          </p:cNvSpPr>
          <p:nvPr>
            <p:ph type="body" sz="quarter" idx="13" hasCustomPrompt="1"/>
          </p:nvPr>
        </p:nvSpPr>
        <p:spPr>
          <a:xfrm>
            <a:off x="4142509" y="709293"/>
            <a:ext cx="4682835" cy="512064"/>
          </a:xfrm>
          <a:prstGeom prst="rect">
            <a:avLst/>
          </a:prstGeom>
        </p:spPr>
        <p:txBody>
          <a:bodyPr>
            <a:noAutofit/>
          </a:bodyPr>
          <a:lstStyle>
            <a:lvl1pPr marL="0" indent="0">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51089"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p:nvPr>
        </p:nvSpPr>
        <p:spPr>
          <a:xfrm>
            <a:off x="4142509" y="1628638"/>
            <a:ext cx="4682835" cy="2804816"/>
          </a:xfrm>
          <a:prstGeom prst="rect">
            <a:avLst/>
          </a:prstGeom>
        </p:spPr>
        <p:txBody>
          <a:bodyPr>
            <a:noAutofit/>
          </a:bodyPr>
          <a:lstStyle>
            <a:lvl1pPr marL="0" indent="0">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11" name="Title">
            <a:extLst>
              <a:ext uri="{FF2B5EF4-FFF2-40B4-BE49-F238E27FC236}">
                <a16:creationId xmlns:a16="http://schemas.microsoft.com/office/drawing/2014/main" id="{6E3AF0CC-414B-4D3F-8041-6787D2039DB2}"/>
              </a:ext>
            </a:extLst>
          </p:cNvPr>
          <p:cNvSpPr>
            <a:spLocks noGrp="1"/>
          </p:cNvSpPr>
          <p:nvPr userDrawn="1">
            <p:ph type="body" sz="quarter" idx="14" hasCustomPrompt="1"/>
          </p:nvPr>
        </p:nvSpPr>
        <p:spPr>
          <a:xfrm>
            <a:off x="3733750" y="1840927"/>
            <a:ext cx="4953052" cy="579032"/>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34072" y="2430265"/>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pic>
        <p:nvPicPr>
          <p:cNvPr id="10" name="JHU logo">
            <a:extLst>
              <a:ext uri="{FF2B5EF4-FFF2-40B4-BE49-F238E27FC236}">
                <a16:creationId xmlns:a16="http://schemas.microsoft.com/office/drawing/2014/main" id="{469FFE47-1429-354C-9D7F-3BB5273B654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8" name="Text Placeholder 13">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526356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2" name="Title">
            <a:extLst>
              <a:ext uri="{FF2B5EF4-FFF2-40B4-BE49-F238E27FC236}">
                <a16:creationId xmlns:a16="http://schemas.microsoft.com/office/drawing/2014/main" id="{3EFEF2D5-A811-4464-8AD8-A9782A987838}"/>
              </a:ext>
            </a:extLst>
          </p:cNvPr>
          <p:cNvSpPr>
            <a:spLocks noGrp="1"/>
          </p:cNvSpPr>
          <p:nvPr>
            <p:ph type="body" sz="quarter" idx="14" hasCustomPrompt="1"/>
          </p:nvPr>
        </p:nvSpPr>
        <p:spPr>
          <a:xfrm>
            <a:off x="339436" y="507735"/>
            <a:ext cx="3588328"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58366" indent="-258366">
              <a:buClr>
                <a:schemeClr val="tx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1"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pic>
        <p:nvPicPr>
          <p:cNvPr id="16" name="JHU logo">
            <a:extLst>
              <a:ext uri="{FF2B5EF4-FFF2-40B4-BE49-F238E27FC236}">
                <a16:creationId xmlns:a16="http://schemas.microsoft.com/office/drawing/2014/main" id="{69083A24-7255-334B-8824-3F69C7878D4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9" name="Text Placeholder 13">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20" name="Text Placeholder 13">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3180147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8" name="Title">
            <a:extLst>
              <a:ext uri="{FF2B5EF4-FFF2-40B4-BE49-F238E27FC236}">
                <a16:creationId xmlns:a16="http://schemas.microsoft.com/office/drawing/2014/main" id="{7E6F97AC-F1BF-4380-A32B-17DBBB8B3BAC}"/>
              </a:ext>
            </a:extLst>
          </p:cNvPr>
          <p:cNvSpPr>
            <a:spLocks noGrp="1"/>
          </p:cNvSpPr>
          <p:nvPr>
            <p:ph type="body" sz="quarter" idx="14" hasCustomPrompt="1"/>
          </p:nvPr>
        </p:nvSpPr>
        <p:spPr>
          <a:xfrm>
            <a:off x="533919" y="455555"/>
            <a:ext cx="458100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rgbClr val="69ACE5"/>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pic>
        <p:nvPicPr>
          <p:cNvPr id="12" name="JHU logo">
            <a:extLst>
              <a:ext uri="{FF2B5EF4-FFF2-40B4-BE49-F238E27FC236}">
                <a16:creationId xmlns:a16="http://schemas.microsoft.com/office/drawing/2014/main" id="{74FB6B2F-1A96-8647-92A6-B65CFE4F65E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67250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7.xml"/><Relationship Id="rId7" Type="http://schemas.openxmlformats.org/officeDocument/2006/relationships/slideLayout" Target="../slideLayouts/slideLayout11.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heme" Target="../theme/theme3.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3959" r:id="rId3"/>
    <p:sldLayoutId id="2147483964"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5" r:id="rId3"/>
    <p:sldLayoutId id="2147484016" r:id="rId4"/>
    <p:sldLayoutId id="2147484027" r:id="rId5"/>
    <p:sldLayoutId id="2147484033" r:id="rId6"/>
    <p:sldLayoutId id="2147484090" r:id="rId7"/>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1" r:id="rId3"/>
    <p:sldLayoutId id="2147484072" r:id="rId4"/>
    <p:sldLayoutId id="2147484073" r:id="rId5"/>
    <p:sldLayoutId id="2147484082" r:id="rId6"/>
    <p:sldLayoutId id="2147484081" r:id="rId7"/>
    <p:sldLayoutId id="2147484084" r:id="rId8"/>
    <p:sldLayoutId id="2147484083" r:id="rId9"/>
    <p:sldLayoutId id="2147484085" r:id="rId10"/>
    <p:sldLayoutId id="2147484077" r:id="rId11"/>
    <p:sldLayoutId id="2147484074" r:id="rId12"/>
    <p:sldLayoutId id="2147484075" r:id="rId13"/>
    <p:sldLayoutId id="2147484078" r:id="rId14"/>
    <p:sldLayoutId id="2147484079" r:id="rId15"/>
    <p:sldLayoutId id="2147484080" r:id="rId16"/>
    <p:sldLayoutId id="2147484086" r:id="rId17"/>
    <p:sldLayoutId id="2147484087" r:id="rId18"/>
    <p:sldLayoutId id="2147484088" r:id="rId19"/>
    <p:sldLayoutId id="214748408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www.geeksforgeeks.org/binary-search/" TargetMode="External"/><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hyperlink" Target="https://github.com/kevin-albert/cuda-mergesort" TargetMode="External"/><Relationship Id="rId5" Type="http://schemas.openxmlformats.org/officeDocument/2006/relationships/hyperlink" Target="https://www.programiz.com/dsa/merge-sort" TargetMode="External"/><Relationship Id="rId4" Type="http://schemas.openxmlformats.org/officeDocument/2006/relationships/hyperlink" Target="https://www.apriorit.com/dev-blog/614-cpp-cuda-accelerate-algorithm-cpu-gp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Introduction to Concurrent Programming with GPUs">
            <a:extLst>
              <a:ext uri="{FF2B5EF4-FFF2-40B4-BE49-F238E27FC236}">
                <a16:creationId xmlns:a16="http://schemas.microsoft.com/office/drawing/2014/main" id="{A6076286-1248-4513-8951-8BAA95505598}"/>
              </a:ext>
            </a:extLst>
          </p:cNvPr>
          <p:cNvSpPr>
            <a:spLocks noGrp="1"/>
          </p:cNvSpPr>
          <p:nvPr>
            <p:ph type="title"/>
          </p:nvPr>
        </p:nvSpPr>
        <p:spPr>
          <a:xfrm>
            <a:off x="843379" y="2240842"/>
            <a:ext cx="7832870" cy="544124"/>
          </a:xfrm>
        </p:spPr>
        <p:txBody>
          <a:bodyPr>
            <a:normAutofit fontScale="90000"/>
          </a:bodyPr>
          <a:lstStyle/>
          <a:p>
            <a:r>
              <a:rPr lang="en-US" dirty="0"/>
              <a:t>Introduction to Parallel Programming with CUDA</a:t>
            </a:r>
          </a:p>
        </p:txBody>
      </p:sp>
      <p:sp>
        <p:nvSpPr>
          <p:cNvPr id="9" name="Course Expectations">
            <a:extLst>
              <a:ext uri="{FF2B5EF4-FFF2-40B4-BE49-F238E27FC236}">
                <a16:creationId xmlns:a16="http://schemas.microsoft.com/office/drawing/2014/main" id="{6E9DDCCD-6809-49BB-9647-A8B2884DA264}"/>
              </a:ext>
            </a:extLst>
          </p:cNvPr>
          <p:cNvSpPr>
            <a:spLocks noGrp="1"/>
          </p:cNvSpPr>
          <p:nvPr>
            <p:ph type="body" sz="quarter" idx="10"/>
          </p:nvPr>
        </p:nvSpPr>
        <p:spPr>
          <a:xfrm>
            <a:off x="887767" y="3185722"/>
            <a:ext cx="7799033" cy="366706"/>
          </a:xfrm>
        </p:spPr>
        <p:txBody>
          <a:bodyPr>
            <a:normAutofit lnSpcReduction="10000"/>
          </a:bodyPr>
          <a:lstStyle/>
          <a:p>
            <a:r>
              <a:rPr lang="en-US" dirty="0"/>
              <a:t>From CPU Divide and Conquer to GPU Algorithms</a:t>
            </a:r>
          </a:p>
        </p:txBody>
      </p:sp>
    </p:spTree>
    <p:extLst>
      <p:ext uri="{BB962C8B-B14F-4D97-AF65-F5344CB8AC3E}">
        <p14:creationId xmlns:p14="http://schemas.microsoft.com/office/powerpoint/2010/main" val="2208323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83931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31481D3-3F38-BC43-86ED-05BC8EEBF85E}"/>
              </a:ext>
              <a:ext uri="{C183D7F6-B498-43B3-948B-1728B52AA6E4}">
                <adec:decorative xmlns:adec="http://schemas.microsoft.com/office/drawing/2017/decorative" val="1"/>
              </a:ext>
            </a:extLst>
          </p:cNvPr>
          <p:cNvSpPr/>
          <p:nvPr/>
        </p:nvSpPr>
        <p:spPr>
          <a:xfrm>
            <a:off x="3725168" y="0"/>
            <a:ext cx="5418832" cy="23228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7BBB381-41C0-E440-A287-1B31633B0EE1}"/>
              </a:ext>
            </a:extLst>
          </p:cNvPr>
          <p:cNvSpPr>
            <a:spLocks noGrp="1"/>
          </p:cNvSpPr>
          <p:nvPr>
            <p:ph type="title" idx="4294967295"/>
          </p:nvPr>
        </p:nvSpPr>
        <p:spPr>
          <a:xfrm>
            <a:off x="427704" y="2129956"/>
            <a:ext cx="3297464" cy="883588"/>
          </a:xfrm>
          <a:prstGeom prst="rect">
            <a:avLst/>
          </a:prstGeom>
        </p:spPr>
        <p:txBody>
          <a:bodyPr/>
          <a:lstStyle/>
          <a:p>
            <a: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t>CPU Binary Search in C++</a:t>
            </a:r>
          </a:p>
        </p:txBody>
      </p:sp>
      <p:sp>
        <p:nvSpPr>
          <p:cNvPr id="2" name="TextBox 1">
            <a:extLst>
              <a:ext uri="{FF2B5EF4-FFF2-40B4-BE49-F238E27FC236}">
                <a16:creationId xmlns:a16="http://schemas.microsoft.com/office/drawing/2014/main" id="{78A1426C-D18E-1E49-8C5C-BBC373D65420}"/>
              </a:ext>
              <a:ext uri="{C183D7F6-B498-43B3-948B-1728B52AA6E4}">
                <adec:decorative xmlns:adec="http://schemas.microsoft.com/office/drawing/2017/decorative" val="1"/>
              </a:ext>
            </a:extLst>
          </p:cNvPr>
          <p:cNvSpPr txBox="1"/>
          <p:nvPr/>
        </p:nvSpPr>
        <p:spPr>
          <a:xfrm>
            <a:off x="3725168" y="0"/>
            <a:ext cx="5418832" cy="5170646"/>
          </a:xfrm>
          <a:prstGeom prst="rect">
            <a:avLst/>
          </a:prstGeom>
          <a:noFill/>
        </p:spPr>
        <p:txBody>
          <a:bodyPr wrap="square" rtlCol="0">
            <a:spAutoFit/>
          </a:bodyPr>
          <a:lstStyle/>
          <a:p>
            <a:pPr fontAlgn="base"/>
            <a:r>
              <a:rPr lang="en-US" sz="1000" dirty="0"/>
              <a:t>#include &lt;bits/</a:t>
            </a:r>
            <a:r>
              <a:rPr lang="en-US" sz="1000" dirty="0" err="1"/>
              <a:t>stdc</a:t>
            </a:r>
            <a:r>
              <a:rPr lang="en-US" sz="1000" dirty="0"/>
              <a:t>++.h&gt;</a:t>
            </a:r>
          </a:p>
          <a:p>
            <a:pPr fontAlgn="base"/>
            <a:r>
              <a:rPr lang="en-US" sz="1000" dirty="0"/>
              <a:t>using namespace std;</a:t>
            </a:r>
            <a:br>
              <a:rPr lang="en-US" sz="1000" dirty="0"/>
            </a:br>
            <a:endParaRPr lang="en-US" sz="1000" dirty="0"/>
          </a:p>
          <a:p>
            <a:pPr fontAlgn="base"/>
            <a:r>
              <a:rPr lang="en-US" sz="1000" dirty="0"/>
              <a:t>// A recursive binary search function. It returns location of x in given array, otherwise -1</a:t>
            </a:r>
          </a:p>
          <a:p>
            <a:pPr fontAlgn="base"/>
            <a:r>
              <a:rPr lang="en-US" sz="1000" dirty="0"/>
              <a:t>int </a:t>
            </a:r>
            <a:r>
              <a:rPr lang="en-US" sz="1000" dirty="0" err="1"/>
              <a:t>binarySearch</a:t>
            </a:r>
            <a:r>
              <a:rPr lang="en-US" sz="1000" dirty="0"/>
              <a:t>(int </a:t>
            </a:r>
            <a:r>
              <a:rPr lang="en-US" sz="1000" dirty="0" err="1"/>
              <a:t>arr</a:t>
            </a:r>
            <a:r>
              <a:rPr lang="en-US" sz="1000" dirty="0"/>
              <a:t>[], int l, int r, int x)</a:t>
            </a:r>
          </a:p>
          <a:p>
            <a:pPr fontAlgn="base"/>
            <a:r>
              <a:rPr lang="en-US" sz="1000" dirty="0"/>
              <a:t>{</a:t>
            </a:r>
          </a:p>
          <a:p>
            <a:pPr fontAlgn="base"/>
            <a:r>
              <a:rPr lang="en-US" sz="1000" dirty="0"/>
              <a:t>    if (r &gt;= l) {</a:t>
            </a:r>
          </a:p>
          <a:p>
            <a:pPr fontAlgn="base"/>
            <a:r>
              <a:rPr lang="en-US" sz="1000" dirty="0"/>
              <a:t>        int mid = l + (r - l) / 2;</a:t>
            </a:r>
          </a:p>
          <a:p>
            <a:pPr fontAlgn="base"/>
            <a:r>
              <a:rPr lang="en-US" sz="1000" dirty="0"/>
              <a:t>        // If the element is present at the middle itself</a:t>
            </a:r>
          </a:p>
          <a:p>
            <a:pPr fontAlgn="base"/>
            <a:r>
              <a:rPr lang="en-US" sz="1000" dirty="0"/>
              <a:t>        if (</a:t>
            </a:r>
            <a:r>
              <a:rPr lang="en-US" sz="1000" dirty="0" err="1"/>
              <a:t>arr</a:t>
            </a:r>
            <a:r>
              <a:rPr lang="en-US" sz="1000" dirty="0"/>
              <a:t>[mid] == x)</a:t>
            </a:r>
          </a:p>
          <a:p>
            <a:pPr fontAlgn="base"/>
            <a:r>
              <a:rPr lang="en-US" sz="1000" dirty="0"/>
              <a:t>            return mid;</a:t>
            </a:r>
          </a:p>
          <a:p>
            <a:pPr fontAlgn="base"/>
            <a:r>
              <a:rPr lang="en-US" sz="1000" dirty="0"/>
              <a:t>        // If element is smaller than mid, then only be present in left subarray</a:t>
            </a:r>
          </a:p>
          <a:p>
            <a:pPr fontAlgn="base"/>
            <a:r>
              <a:rPr lang="en-US" sz="1000" dirty="0"/>
              <a:t>        if (</a:t>
            </a:r>
            <a:r>
              <a:rPr lang="en-US" sz="1000" dirty="0" err="1"/>
              <a:t>arr</a:t>
            </a:r>
            <a:r>
              <a:rPr lang="en-US" sz="1000" dirty="0"/>
              <a:t>[mid] &gt; x)</a:t>
            </a:r>
          </a:p>
          <a:p>
            <a:pPr fontAlgn="base"/>
            <a:r>
              <a:rPr lang="en-US" sz="1000" dirty="0"/>
              <a:t>            return </a:t>
            </a:r>
            <a:r>
              <a:rPr lang="en-US" sz="1000" dirty="0" err="1"/>
              <a:t>binarySearch</a:t>
            </a:r>
            <a:r>
              <a:rPr lang="en-US" sz="1000" dirty="0"/>
              <a:t>(</a:t>
            </a:r>
            <a:r>
              <a:rPr lang="en-US" sz="1000" dirty="0" err="1"/>
              <a:t>arr</a:t>
            </a:r>
            <a:r>
              <a:rPr lang="en-US" sz="1000" dirty="0"/>
              <a:t>, l, mid - 1, x);</a:t>
            </a:r>
          </a:p>
          <a:p>
            <a:pPr fontAlgn="base"/>
            <a:r>
              <a:rPr lang="en-US" sz="1000" dirty="0"/>
              <a:t> </a:t>
            </a:r>
          </a:p>
          <a:p>
            <a:pPr fontAlgn="base"/>
            <a:r>
              <a:rPr lang="en-US" sz="1000" dirty="0"/>
              <a:t>        // Else the element in right subarray</a:t>
            </a:r>
          </a:p>
          <a:p>
            <a:pPr fontAlgn="base"/>
            <a:r>
              <a:rPr lang="en-US" sz="1000" dirty="0"/>
              <a:t>        return </a:t>
            </a:r>
            <a:r>
              <a:rPr lang="en-US" sz="1000" dirty="0" err="1"/>
              <a:t>binarySearch</a:t>
            </a:r>
            <a:r>
              <a:rPr lang="en-US" sz="1000" dirty="0"/>
              <a:t>(</a:t>
            </a:r>
            <a:r>
              <a:rPr lang="en-US" sz="1000" dirty="0" err="1"/>
              <a:t>arr</a:t>
            </a:r>
            <a:r>
              <a:rPr lang="en-US" sz="1000" dirty="0"/>
              <a:t>, mid + 1, r, x);</a:t>
            </a:r>
          </a:p>
          <a:p>
            <a:pPr fontAlgn="base"/>
            <a:r>
              <a:rPr lang="en-US" sz="1000" dirty="0"/>
              <a:t>    }</a:t>
            </a:r>
          </a:p>
          <a:p>
            <a:pPr fontAlgn="base"/>
            <a:r>
              <a:rPr lang="en-US" sz="1000" dirty="0"/>
              <a:t>    // We reach here when element is not in array</a:t>
            </a:r>
          </a:p>
          <a:p>
            <a:pPr fontAlgn="base"/>
            <a:r>
              <a:rPr lang="en-US" sz="1000" dirty="0"/>
              <a:t>    return -1;</a:t>
            </a:r>
          </a:p>
          <a:p>
            <a:pPr fontAlgn="base"/>
            <a:r>
              <a:rPr lang="en-US" sz="1000" dirty="0"/>
              <a:t>}</a:t>
            </a:r>
            <a:br>
              <a:rPr lang="en-US" sz="1000" dirty="0"/>
            </a:br>
            <a:endParaRPr lang="en-US" sz="1000" dirty="0"/>
          </a:p>
          <a:p>
            <a:pPr fontAlgn="base"/>
            <a:r>
              <a:rPr lang="en-US" sz="1000" dirty="0"/>
              <a:t>int main(void)</a:t>
            </a:r>
          </a:p>
          <a:p>
            <a:pPr fontAlgn="base"/>
            <a:r>
              <a:rPr lang="en-US" sz="1000" dirty="0"/>
              <a:t>{</a:t>
            </a:r>
          </a:p>
          <a:p>
            <a:pPr fontAlgn="base"/>
            <a:r>
              <a:rPr lang="en-US" sz="1000" dirty="0"/>
              <a:t>    int </a:t>
            </a:r>
            <a:r>
              <a:rPr lang="en-US" sz="1000" dirty="0" err="1"/>
              <a:t>arr</a:t>
            </a:r>
            <a:r>
              <a:rPr lang="en-US" sz="1000" dirty="0"/>
              <a:t>[] = { 2, 3, 4, 10, 40 };</a:t>
            </a:r>
          </a:p>
          <a:p>
            <a:pPr fontAlgn="base"/>
            <a:r>
              <a:rPr lang="en-US" sz="1000" dirty="0"/>
              <a:t>    int x = 10;</a:t>
            </a:r>
          </a:p>
          <a:p>
            <a:pPr fontAlgn="base"/>
            <a:r>
              <a:rPr lang="en-US" sz="1000" dirty="0"/>
              <a:t>    int n = </a:t>
            </a:r>
            <a:r>
              <a:rPr lang="en-US" sz="1000" dirty="0" err="1"/>
              <a:t>sizeof</a:t>
            </a:r>
            <a:r>
              <a:rPr lang="en-US" sz="1000" dirty="0"/>
              <a:t>(</a:t>
            </a:r>
            <a:r>
              <a:rPr lang="en-US" sz="1000" dirty="0" err="1"/>
              <a:t>arr</a:t>
            </a:r>
            <a:r>
              <a:rPr lang="en-US" sz="1000" dirty="0"/>
              <a:t>) / </a:t>
            </a:r>
            <a:r>
              <a:rPr lang="en-US" sz="1000" dirty="0" err="1"/>
              <a:t>sizeof</a:t>
            </a:r>
            <a:r>
              <a:rPr lang="en-US" sz="1000" dirty="0"/>
              <a:t>(</a:t>
            </a:r>
            <a:r>
              <a:rPr lang="en-US" sz="1000" dirty="0" err="1"/>
              <a:t>arr</a:t>
            </a:r>
            <a:r>
              <a:rPr lang="en-US" sz="1000" dirty="0"/>
              <a:t>[0]);</a:t>
            </a:r>
          </a:p>
          <a:p>
            <a:pPr fontAlgn="base"/>
            <a:r>
              <a:rPr lang="en-US" sz="1000" dirty="0"/>
              <a:t>    int result = </a:t>
            </a:r>
            <a:r>
              <a:rPr lang="en-US" sz="1000" dirty="0" err="1"/>
              <a:t>binarySearch</a:t>
            </a:r>
            <a:r>
              <a:rPr lang="en-US" sz="1000" dirty="0"/>
              <a:t>(</a:t>
            </a:r>
            <a:r>
              <a:rPr lang="en-US" sz="1000" dirty="0" err="1"/>
              <a:t>arr</a:t>
            </a:r>
            <a:r>
              <a:rPr lang="en-US" sz="1000" dirty="0"/>
              <a:t>, 0, n - 1, x);</a:t>
            </a:r>
          </a:p>
          <a:p>
            <a:pPr fontAlgn="base"/>
            <a:r>
              <a:rPr lang="en-US" sz="1000" dirty="0"/>
              <a:t>    (result == -1) ? </a:t>
            </a:r>
            <a:r>
              <a:rPr lang="en-US" sz="1000" dirty="0" err="1"/>
              <a:t>cout</a:t>
            </a:r>
            <a:r>
              <a:rPr lang="en-US" sz="1000" dirty="0"/>
              <a:t> &lt;&lt; "Element is not present in array"</a:t>
            </a:r>
          </a:p>
          <a:p>
            <a:pPr fontAlgn="base"/>
            <a:r>
              <a:rPr lang="en-US" sz="1000" dirty="0"/>
              <a:t>                   : </a:t>
            </a:r>
            <a:r>
              <a:rPr lang="en-US" sz="1000" dirty="0" err="1"/>
              <a:t>cout</a:t>
            </a:r>
            <a:r>
              <a:rPr lang="en-US" sz="1000" dirty="0"/>
              <a:t> &lt;&lt; "Element is present at index " &lt;&lt; result;</a:t>
            </a:r>
          </a:p>
          <a:p>
            <a:pPr fontAlgn="base"/>
            <a:r>
              <a:rPr lang="en-US" sz="1000" dirty="0"/>
              <a:t>    return 0;</a:t>
            </a:r>
          </a:p>
          <a:p>
            <a:pPr fontAlgn="base"/>
            <a:r>
              <a:rPr lang="en-US" sz="1000" dirty="0"/>
              <a:t>}</a:t>
            </a:r>
          </a:p>
        </p:txBody>
      </p:sp>
      <p:sp>
        <p:nvSpPr>
          <p:cNvPr id="3" name="Text Placeholder 2">
            <a:extLst>
              <a:ext uri="{FF2B5EF4-FFF2-40B4-BE49-F238E27FC236}">
                <a16:creationId xmlns:a16="http://schemas.microsoft.com/office/drawing/2014/main" id="{DEEA0656-E116-E442-BAC7-48EF3848F533}"/>
              </a:ext>
            </a:extLst>
          </p:cNvPr>
          <p:cNvSpPr>
            <a:spLocks noGrp="1"/>
          </p:cNvSpPr>
          <p:nvPr>
            <p:ph type="body" sz="quarter" idx="13"/>
          </p:nvPr>
        </p:nvSpPr>
        <p:spPr>
          <a:xfrm>
            <a:off x="3150534" y="4788372"/>
            <a:ext cx="574634" cy="355128"/>
          </a:xfrm>
        </p:spPr>
        <p:txBody>
          <a:bodyPr/>
          <a:lstStyle/>
          <a:p>
            <a:pPr marL="0" indent="0">
              <a:buNone/>
            </a:pPr>
            <a:r>
              <a:rPr lang="en-US" sz="1800" dirty="0"/>
              <a:t>[1]</a:t>
            </a:r>
          </a:p>
        </p:txBody>
      </p:sp>
    </p:spTree>
    <p:extLst>
      <p:ext uri="{BB962C8B-B14F-4D97-AF65-F5344CB8AC3E}">
        <p14:creationId xmlns:p14="http://schemas.microsoft.com/office/powerpoint/2010/main" val="13029876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31481D3-3F38-BC43-86ED-05BC8EEBF85E}"/>
              </a:ext>
              <a:ext uri="{C183D7F6-B498-43B3-948B-1728B52AA6E4}">
                <adec:decorative xmlns:adec="http://schemas.microsoft.com/office/drawing/2017/decorative" val="1"/>
              </a:ext>
            </a:extLst>
          </p:cNvPr>
          <p:cNvSpPr/>
          <p:nvPr/>
        </p:nvSpPr>
        <p:spPr>
          <a:xfrm>
            <a:off x="3725168" y="0"/>
            <a:ext cx="5418832" cy="23228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07BBB381-41C0-E440-A287-1B31633B0EE1}"/>
              </a:ext>
            </a:extLst>
          </p:cNvPr>
          <p:cNvSpPr>
            <a:spLocks noGrp="1"/>
          </p:cNvSpPr>
          <p:nvPr>
            <p:ph type="title" idx="4294967295"/>
          </p:nvPr>
        </p:nvSpPr>
        <p:spPr>
          <a:xfrm>
            <a:off x="427704" y="1948037"/>
            <a:ext cx="3297464" cy="1247425"/>
          </a:xfrm>
          <a:prstGeom prst="rect">
            <a:avLst/>
          </a:prstGeom>
        </p:spPr>
        <p:txBody>
          <a:bodyPr/>
          <a:lstStyle/>
          <a:p>
            <a: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t>Distributed Search</a:t>
            </a:r>
            <a:b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t>in CUDA</a:t>
            </a:r>
          </a:p>
        </p:txBody>
      </p:sp>
      <p:sp>
        <p:nvSpPr>
          <p:cNvPr id="3" name="Text Placeholder 2">
            <a:extLst>
              <a:ext uri="{FF2B5EF4-FFF2-40B4-BE49-F238E27FC236}">
                <a16:creationId xmlns:a16="http://schemas.microsoft.com/office/drawing/2014/main" id="{DEEA0656-E116-E442-BAC7-48EF3848F533}"/>
              </a:ext>
            </a:extLst>
          </p:cNvPr>
          <p:cNvSpPr>
            <a:spLocks noGrp="1"/>
          </p:cNvSpPr>
          <p:nvPr>
            <p:ph type="body" sz="quarter" idx="13"/>
          </p:nvPr>
        </p:nvSpPr>
        <p:spPr>
          <a:xfrm>
            <a:off x="3150534" y="4788372"/>
            <a:ext cx="574634" cy="355128"/>
          </a:xfrm>
        </p:spPr>
        <p:txBody>
          <a:bodyPr/>
          <a:lstStyle/>
          <a:p>
            <a:pPr marL="0" indent="0">
              <a:buNone/>
            </a:pPr>
            <a:r>
              <a:rPr lang="en-US" sz="1800" dirty="0"/>
              <a:t>[2]</a:t>
            </a:r>
          </a:p>
        </p:txBody>
      </p:sp>
      <p:sp>
        <p:nvSpPr>
          <p:cNvPr id="6" name="TextBox 5">
            <a:extLst>
              <a:ext uri="{FF2B5EF4-FFF2-40B4-BE49-F238E27FC236}">
                <a16:creationId xmlns:a16="http://schemas.microsoft.com/office/drawing/2014/main" id="{7944E1BB-F083-0C4D-83D0-22FAE219DC54}"/>
              </a:ext>
              <a:ext uri="{C183D7F6-B498-43B3-948B-1728B52AA6E4}">
                <adec:decorative xmlns:adec="http://schemas.microsoft.com/office/drawing/2017/decorative" val="1"/>
              </a:ext>
            </a:extLst>
          </p:cNvPr>
          <p:cNvSpPr txBox="1"/>
          <p:nvPr/>
        </p:nvSpPr>
        <p:spPr>
          <a:xfrm>
            <a:off x="3836895" y="496133"/>
            <a:ext cx="4849905" cy="4247317"/>
          </a:xfrm>
          <a:prstGeom prst="rect">
            <a:avLst/>
          </a:prstGeom>
          <a:noFill/>
        </p:spPr>
        <p:txBody>
          <a:bodyPr wrap="square" rtlCol="0">
            <a:spAutoFit/>
          </a:bodyPr>
          <a:lstStyle/>
          <a:p>
            <a:pPr fontAlgn="base" latinLnBrk="1"/>
            <a:r>
              <a:rPr lang="en-US" sz="1000" dirty="0">
                <a:latin typeface="consolas" panose="020B0609020204030204" pitchFamily="49" charset="0"/>
              </a:rPr>
              <a:t>__global__ void search(const float *input, const int x, int *</a:t>
            </a:r>
            <a:r>
              <a:rPr lang="en-US" sz="1000" dirty="0"/>
              <a:t>index</a:t>
            </a:r>
            <a:r>
              <a:rPr lang="en-US" sz="1000" dirty="0">
                <a:latin typeface="consolas" panose="020B0609020204030204" pitchFamily="49" charset="0"/>
              </a:rPr>
              <a:t>)</a:t>
            </a:r>
          </a:p>
          <a:p>
            <a:pPr fontAlgn="base" latinLnBrk="1"/>
            <a:r>
              <a:rPr lang="en-US" sz="1000" dirty="0">
                <a:latin typeface="consolas" panose="020B0609020204030204" pitchFamily="49" charset="0"/>
              </a:rPr>
              <a:t>{</a:t>
            </a:r>
          </a:p>
          <a:p>
            <a:pPr fontAlgn="base" latinLnBrk="1"/>
            <a:r>
              <a:rPr lang="en-US" sz="1000" dirty="0">
                <a:latin typeface="consolas" panose="020B0609020204030204" pitchFamily="49" charset="0"/>
              </a:rPr>
              <a:t> 	</a:t>
            </a:r>
          </a:p>
          <a:p>
            <a:pPr fontAlgn="base" latinLnBrk="1"/>
            <a:r>
              <a:rPr lang="en-US" sz="1000" dirty="0">
                <a:latin typeface="consolas" panose="020B0609020204030204" pitchFamily="49" charset="0"/>
              </a:rPr>
              <a:t>    	if(input[</a:t>
            </a:r>
            <a:r>
              <a:rPr lang="en-US" sz="1000" dirty="0" err="1">
                <a:latin typeface="consolas" panose="020B0609020204030204" pitchFamily="49" charset="0"/>
              </a:rPr>
              <a:t>threadIdx.x</a:t>
            </a:r>
            <a:r>
              <a:rPr lang="en-US" sz="1000" dirty="0">
                <a:latin typeface="consolas" panose="020B0609020204030204" pitchFamily="49" charset="0"/>
              </a:rPr>
              <a:t>] == x) {</a:t>
            </a:r>
          </a:p>
          <a:p>
            <a:pPr fontAlgn="base" latinLnBrk="1"/>
            <a:r>
              <a:rPr lang="en-US" sz="1000" dirty="0">
                <a:latin typeface="consolas" panose="020B0609020204030204" pitchFamily="49" charset="0"/>
              </a:rPr>
              <a:t>		*index = </a:t>
            </a:r>
            <a:r>
              <a:rPr lang="en-US" sz="1000" dirty="0" err="1">
                <a:latin typeface="consolas" panose="020B0609020204030204" pitchFamily="49" charset="0"/>
              </a:rPr>
              <a:t>threadIdx.x</a:t>
            </a:r>
            <a:r>
              <a:rPr lang="en-US" sz="1000" dirty="0">
                <a:latin typeface="consolas" panose="020B0609020204030204" pitchFamily="49" charset="0"/>
              </a:rPr>
              <a:t>;</a:t>
            </a:r>
          </a:p>
          <a:p>
            <a:pPr fontAlgn="base" latinLnBrk="1"/>
            <a:r>
              <a:rPr lang="en-US" sz="1000" dirty="0">
                <a:latin typeface="consolas" panose="020B0609020204030204" pitchFamily="49" charset="0"/>
              </a:rPr>
              <a:t>	}</a:t>
            </a:r>
          </a:p>
          <a:p>
            <a:pPr fontAlgn="base" latinLnBrk="1"/>
            <a:r>
              <a:rPr lang="en-US" sz="1000" dirty="0">
                <a:latin typeface="consolas" panose="020B0609020204030204" pitchFamily="49" charset="0"/>
              </a:rPr>
              <a:t>}</a:t>
            </a:r>
          </a:p>
          <a:p>
            <a:pPr fontAlgn="base" latinLnBrk="1"/>
            <a:endParaRPr lang="en-US" sz="1000" dirty="0">
              <a:latin typeface="consolas" panose="020B0609020204030204" pitchFamily="49" charset="0"/>
            </a:endParaRPr>
          </a:p>
          <a:p>
            <a:pPr fontAlgn="base" latinLnBrk="1"/>
            <a:r>
              <a:rPr lang="en-US" sz="1000" dirty="0"/>
              <a:t>int main()</a:t>
            </a:r>
          </a:p>
          <a:p>
            <a:pPr fontAlgn="base" latinLnBrk="1"/>
            <a:r>
              <a:rPr lang="en-US" sz="1000" dirty="0"/>
              <a:t>{</a:t>
            </a:r>
          </a:p>
          <a:p>
            <a:pPr fontAlgn="base" latinLnBrk="1"/>
            <a:r>
              <a:rPr lang="en-US" sz="1000" dirty="0"/>
              <a:t>	const int N = 256000;</a:t>
            </a:r>
          </a:p>
          <a:p>
            <a:pPr fontAlgn="base" latinLnBrk="1"/>
            <a:r>
              <a:rPr lang="en-US" sz="1000" dirty="0"/>
              <a:t>	float *</a:t>
            </a:r>
            <a:r>
              <a:rPr lang="en-US" sz="1000" dirty="0" err="1"/>
              <a:t>h_data</a:t>
            </a:r>
            <a:r>
              <a:rPr lang="en-US" sz="1000" dirty="0"/>
              <a:t>[N];</a:t>
            </a:r>
          </a:p>
          <a:p>
            <a:pPr fontAlgn="base" latinLnBrk="1"/>
            <a:r>
              <a:rPr lang="en-US" sz="1000" dirty="0"/>
              <a:t>	int index = -1;</a:t>
            </a:r>
          </a:p>
          <a:p>
            <a:pPr fontAlgn="base" latinLnBrk="1"/>
            <a:r>
              <a:rPr lang="en-US" sz="1000" dirty="0"/>
              <a:t>	int x= rand() % N;</a:t>
            </a:r>
          </a:p>
          <a:p>
            <a:pPr fontAlgn="base" latinLnBrk="1"/>
            <a:r>
              <a:rPr lang="en-US" sz="1000" dirty="0"/>
              <a:t>	for(int i = 0; </a:t>
            </a:r>
            <a:r>
              <a:rPr lang="en-US" sz="1000" dirty="0" err="1"/>
              <a:t>i</a:t>
            </a:r>
            <a:r>
              <a:rPr lang="en-US" sz="1000" dirty="0"/>
              <a:t> &lt; N; </a:t>
            </a:r>
            <a:r>
              <a:rPr lang="en-US" sz="1000" dirty="0" err="1"/>
              <a:t>i</a:t>
            </a:r>
            <a:r>
              <a:rPr lang="en-US" sz="1000" dirty="0"/>
              <a:t>++) {</a:t>
            </a:r>
          </a:p>
          <a:p>
            <a:pPr fontAlgn="base" latinLnBrk="1"/>
            <a:r>
              <a:rPr lang="en-US" sz="1000" dirty="0"/>
              <a:t>		 </a:t>
            </a:r>
            <a:r>
              <a:rPr lang="en-US" sz="1000" dirty="0" err="1"/>
              <a:t>h_data</a:t>
            </a:r>
            <a:r>
              <a:rPr lang="en-US" sz="1000" dirty="0"/>
              <a:t>[</a:t>
            </a:r>
            <a:r>
              <a:rPr lang="en-US" sz="1000" dirty="0" err="1"/>
              <a:t>i</a:t>
            </a:r>
            <a:r>
              <a:rPr lang="en-US" sz="1000" dirty="0"/>
              <a:t>] = </a:t>
            </a:r>
            <a:r>
              <a:rPr lang="en-US" sz="1000" dirty="0" err="1"/>
              <a:t>i</a:t>
            </a:r>
            <a:r>
              <a:rPr lang="en-US" sz="1000" dirty="0"/>
              <a:t>;</a:t>
            </a:r>
          </a:p>
          <a:p>
            <a:pPr fontAlgn="base" latinLnBrk="1"/>
            <a:r>
              <a:rPr lang="en-US" sz="1000" dirty="0"/>
              <a:t>	}</a:t>
            </a:r>
          </a:p>
          <a:p>
            <a:pPr fontAlgn="base" latinLnBrk="1"/>
            <a:r>
              <a:rPr lang="en-US" sz="1000" dirty="0"/>
              <a:t>	float *</a:t>
            </a:r>
            <a:r>
              <a:rPr lang="en-US" sz="1000" dirty="0" err="1"/>
              <a:t>d_data</a:t>
            </a:r>
            <a:r>
              <a:rPr lang="en-US" sz="1000" dirty="0"/>
              <a:t>[N]; </a:t>
            </a:r>
          </a:p>
          <a:p>
            <a:pPr fontAlgn="base" latinLnBrk="1"/>
            <a:r>
              <a:rPr lang="en-US" sz="1000" dirty="0"/>
              <a:t>	int *</a:t>
            </a:r>
            <a:r>
              <a:rPr lang="en-US" sz="1000" dirty="0" err="1"/>
              <a:t>d_i</a:t>
            </a:r>
            <a:r>
              <a:rPr lang="en-US" sz="1000" dirty="0"/>
              <a:t>;</a:t>
            </a:r>
          </a:p>
          <a:p>
            <a:pPr fontAlgn="base" latinLnBrk="1"/>
            <a:r>
              <a:rPr lang="en-US" sz="1000" dirty="0"/>
              <a:t>	</a:t>
            </a:r>
            <a:r>
              <a:rPr lang="en-US" sz="1000" dirty="0" err="1"/>
              <a:t>cudaMalloc</a:t>
            </a:r>
            <a:r>
              <a:rPr lang="en-US" sz="1000" dirty="0"/>
              <a:t>((void **) &amp;</a:t>
            </a:r>
            <a:r>
              <a:rPr lang="en-US" sz="1000" dirty="0" err="1"/>
              <a:t>d_data</a:t>
            </a:r>
            <a:r>
              <a:rPr lang="en-US" sz="1000" dirty="0"/>
              <a:t>, N*</a:t>
            </a:r>
            <a:r>
              <a:rPr lang="en-US" sz="1000" dirty="0" err="1"/>
              <a:t>sizeof</a:t>
            </a:r>
            <a:r>
              <a:rPr lang="en-US" sz="1000" dirty="0"/>
              <a:t>(int)); </a:t>
            </a:r>
          </a:p>
          <a:p>
            <a:pPr fontAlgn="base" latinLnBrk="1"/>
            <a:r>
              <a:rPr lang="en-US" sz="1000" dirty="0"/>
              <a:t>	</a:t>
            </a:r>
            <a:r>
              <a:rPr lang="en-US" sz="1000" dirty="0" err="1"/>
              <a:t>cudaMalloc</a:t>
            </a:r>
            <a:r>
              <a:rPr lang="en-US" sz="1000" dirty="0"/>
              <a:t>((void **) &amp;</a:t>
            </a:r>
            <a:r>
              <a:rPr lang="en-US" sz="1000" dirty="0" err="1"/>
              <a:t>d_i</a:t>
            </a:r>
            <a:r>
              <a:rPr lang="en-US" sz="1000" dirty="0"/>
              <a:t>, </a:t>
            </a:r>
            <a:r>
              <a:rPr lang="en-US" sz="1000" dirty="0" err="1"/>
              <a:t>sizeof</a:t>
            </a:r>
            <a:r>
              <a:rPr lang="en-US" sz="1000" dirty="0"/>
              <a:t>(int); 	</a:t>
            </a:r>
            <a:br>
              <a:rPr lang="en-US" sz="1000" dirty="0"/>
            </a:br>
            <a:r>
              <a:rPr lang="en-US" sz="1000" dirty="0"/>
              <a:t>	</a:t>
            </a:r>
            <a:r>
              <a:rPr lang="en-US" sz="1000" dirty="0" err="1"/>
              <a:t>cudaMemcpy</a:t>
            </a:r>
            <a:r>
              <a:rPr lang="en-US" sz="1000" dirty="0"/>
              <a:t>(&amp;</a:t>
            </a:r>
            <a:r>
              <a:rPr lang="en-US" sz="1000" dirty="0" err="1"/>
              <a:t>h_data</a:t>
            </a:r>
            <a:r>
              <a:rPr lang="en-US" sz="1000" dirty="0"/>
              <a:t>, </a:t>
            </a:r>
            <a:r>
              <a:rPr lang="en-US" sz="1000" dirty="0" err="1"/>
              <a:t>d_data</a:t>
            </a:r>
            <a:r>
              <a:rPr lang="en-US" sz="1000" dirty="0"/>
              <a:t>, N*</a:t>
            </a:r>
            <a:r>
              <a:rPr lang="en-US" sz="1000" dirty="0" err="1"/>
              <a:t>sizeof</a:t>
            </a:r>
            <a:r>
              <a:rPr lang="en-US" sz="1000" dirty="0"/>
              <a:t>(int), </a:t>
            </a:r>
            <a:r>
              <a:rPr lang="en-US" sz="1000" dirty="0" err="1"/>
              <a:t>cudaMemcpyHostToDevice</a:t>
            </a:r>
            <a:r>
              <a:rPr lang="en-US" sz="1000" dirty="0"/>
              <a:t>);</a:t>
            </a:r>
          </a:p>
          <a:p>
            <a:pPr fontAlgn="base" latinLnBrk="1"/>
            <a:r>
              <a:rPr lang="en-US" sz="1000" dirty="0"/>
              <a:t>	</a:t>
            </a:r>
            <a:r>
              <a:rPr lang="en-US" sz="1000" dirty="0" err="1"/>
              <a:t>cudaMemcpy</a:t>
            </a:r>
            <a:r>
              <a:rPr lang="en-US" sz="1000" dirty="0"/>
              <a:t>(&amp;index, </a:t>
            </a:r>
            <a:r>
              <a:rPr lang="en-US" sz="1000" dirty="0" err="1"/>
              <a:t>d_i</a:t>
            </a:r>
            <a:r>
              <a:rPr lang="en-US" sz="1000" dirty="0"/>
              <a:t>, </a:t>
            </a:r>
            <a:r>
              <a:rPr lang="en-US" sz="1000" dirty="0" err="1"/>
              <a:t>sizeof</a:t>
            </a:r>
            <a:r>
              <a:rPr lang="en-US" sz="1000" dirty="0"/>
              <a:t>(int), </a:t>
            </a:r>
            <a:r>
              <a:rPr lang="en-US" sz="1000" dirty="0" err="1"/>
              <a:t>cudaMemcpyHostToDevice</a:t>
            </a:r>
            <a:r>
              <a:rPr lang="en-US" sz="1000" dirty="0"/>
              <a:t>);</a:t>
            </a:r>
          </a:p>
          <a:p>
            <a:pPr fontAlgn="base" latinLnBrk="1"/>
            <a:r>
              <a:rPr lang="en-US" sz="1000" dirty="0"/>
              <a:t>	</a:t>
            </a:r>
            <a:r>
              <a:rPr lang="en-US" sz="1000" dirty="0">
                <a:latin typeface="consolas" panose="020B0609020204030204" pitchFamily="49" charset="0"/>
              </a:rPr>
              <a:t>search</a:t>
            </a:r>
            <a:r>
              <a:rPr lang="en-US" sz="1000" dirty="0"/>
              <a:t>&lt;&lt;&lt;1, 1&gt;&gt;&gt; (</a:t>
            </a:r>
            <a:r>
              <a:rPr lang="en-US" sz="1000" dirty="0" err="1"/>
              <a:t>d_data</a:t>
            </a:r>
            <a:r>
              <a:rPr lang="en-US" sz="1000" dirty="0"/>
              <a:t>, x, </a:t>
            </a:r>
            <a:r>
              <a:rPr lang="en-US" sz="1000" dirty="0" err="1"/>
              <a:t>d_i</a:t>
            </a:r>
            <a:r>
              <a:rPr lang="en-US" sz="1000" dirty="0"/>
              <a:t>);</a:t>
            </a:r>
          </a:p>
          <a:p>
            <a:pPr fontAlgn="base" latinLnBrk="1"/>
            <a:r>
              <a:rPr lang="en-US" sz="1000" dirty="0"/>
              <a:t>	</a:t>
            </a:r>
            <a:r>
              <a:rPr lang="en-US" sz="1000" dirty="0" err="1"/>
              <a:t>cudaMemcpy</a:t>
            </a:r>
            <a:r>
              <a:rPr lang="en-US" sz="1000" dirty="0"/>
              <a:t>(&amp;index, </a:t>
            </a:r>
            <a:r>
              <a:rPr lang="en-US" sz="1000" dirty="0" err="1"/>
              <a:t>d_i</a:t>
            </a:r>
            <a:r>
              <a:rPr lang="en-US" sz="1000" dirty="0"/>
              <a:t>, </a:t>
            </a:r>
            <a:r>
              <a:rPr lang="en-US" sz="1000" dirty="0" err="1"/>
              <a:t>sizeof</a:t>
            </a:r>
            <a:r>
              <a:rPr lang="en-US" sz="1000" dirty="0"/>
              <a:t>(int), </a:t>
            </a:r>
            <a:r>
              <a:rPr lang="en-US" sz="1000" dirty="0" err="1"/>
              <a:t>cudaMemcpyDeviceToHost</a:t>
            </a:r>
            <a:r>
              <a:rPr lang="en-US" sz="1000" dirty="0"/>
              <a:t>);</a:t>
            </a:r>
          </a:p>
          <a:p>
            <a:pPr fontAlgn="base" latinLnBrk="1"/>
            <a:r>
              <a:rPr lang="en-US" sz="1000" dirty="0"/>
              <a:t>}</a:t>
            </a:r>
          </a:p>
        </p:txBody>
      </p:sp>
    </p:spTree>
    <p:extLst>
      <p:ext uri="{BB962C8B-B14F-4D97-AF65-F5344CB8AC3E}">
        <p14:creationId xmlns:p14="http://schemas.microsoft.com/office/powerpoint/2010/main" val="422499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BA93E7B1-1927-5B44-B89A-43262608B511}"/>
              </a:ext>
            </a:extLst>
          </p:cNvPr>
          <p:cNvSpPr>
            <a:spLocks noGrp="1"/>
          </p:cNvSpPr>
          <p:nvPr>
            <p:ph type="title" idx="4294967295"/>
          </p:nvPr>
        </p:nvSpPr>
        <p:spPr>
          <a:xfrm>
            <a:off x="618140" y="2262379"/>
            <a:ext cx="2219653" cy="618741"/>
          </a:xfrm>
          <a:prstGeom prst="rect">
            <a:avLst/>
          </a:prstGeom>
        </p:spPr>
        <p:txBody>
          <a:bodyPr/>
          <a:lstStyle/>
          <a:p>
            <a:r>
              <a:rPr lang="en-US" sz="3200" dirty="0" err="1">
                <a:solidFill>
                  <a:schemeClr val="bg1"/>
                </a:solidFill>
                <a:latin typeface="+mn-lt"/>
                <a:ea typeface="+mn-ea"/>
                <a:cs typeface="+mn-cs"/>
              </a:rPr>
              <a:t>MergeSort</a:t>
            </a:r>
            <a:endParaRPr lang="en-US" sz="3200" dirty="0">
              <a:solidFill>
                <a:schemeClr val="bg1"/>
              </a:solidFill>
              <a:latin typeface="+mn-lt"/>
              <a:ea typeface="+mn-ea"/>
              <a:cs typeface="+mn-cs"/>
            </a:endParaRPr>
          </a:p>
        </p:txBody>
      </p:sp>
      <p:pic>
        <p:nvPicPr>
          <p:cNvPr id="11" name="Picture 10" descr="This image displays an array of unsorted integers as the merge sort algorithm is run. The algorithms is a divide and conquer algorithm that divides the array until only 1 value is in the input of the current array, then it returns that 1 value to the previous call, which then sorts and merges the input. Each iteration on the bottom part of the diagram performs this merge and sort step until the full array is sorted and contains all of the original values.">
            <a:extLst>
              <a:ext uri="{FF2B5EF4-FFF2-40B4-BE49-F238E27FC236}">
                <a16:creationId xmlns:a16="http://schemas.microsoft.com/office/drawing/2014/main" id="{C76A1D36-A6EA-544E-B9CE-173BAC16FC76}"/>
              </a:ext>
            </a:extLst>
          </p:cNvPr>
          <p:cNvPicPr>
            <a:picLocks noChangeAspect="1"/>
          </p:cNvPicPr>
          <p:nvPr/>
        </p:nvPicPr>
        <p:blipFill rotWithShape="1">
          <a:blip r:embed="rId3">
            <a:extLst>
              <a:ext uri="{28A0092B-C50C-407E-A947-70E740481C1C}">
                <a14:useLocalDpi xmlns:a14="http://schemas.microsoft.com/office/drawing/2010/main" val="0"/>
              </a:ext>
            </a:extLst>
          </a:blip>
          <a:srcRect b="1219"/>
          <a:stretch/>
        </p:blipFill>
        <p:spPr>
          <a:xfrm>
            <a:off x="3827972" y="0"/>
            <a:ext cx="5316028" cy="5080819"/>
          </a:xfrm>
          <a:prstGeom prst="rect">
            <a:avLst/>
          </a:prstGeom>
        </p:spPr>
      </p:pic>
    </p:spTree>
    <p:extLst>
      <p:ext uri="{BB962C8B-B14F-4D97-AF65-F5344CB8AC3E}">
        <p14:creationId xmlns:p14="http://schemas.microsoft.com/office/powerpoint/2010/main" val="522604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31481D3-3F38-BC43-86ED-05BC8EEBF85E}"/>
              </a:ext>
              <a:ext uri="{C183D7F6-B498-43B3-948B-1728B52AA6E4}">
                <adec:decorative xmlns:adec="http://schemas.microsoft.com/office/drawing/2017/decorative" val="1"/>
              </a:ext>
            </a:extLst>
          </p:cNvPr>
          <p:cNvSpPr/>
          <p:nvPr/>
        </p:nvSpPr>
        <p:spPr>
          <a:xfrm>
            <a:off x="3725168" y="0"/>
            <a:ext cx="5418832" cy="23228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7BBB381-41C0-E440-A287-1B31633B0EE1}"/>
              </a:ext>
            </a:extLst>
          </p:cNvPr>
          <p:cNvSpPr>
            <a:spLocks noGrp="1"/>
          </p:cNvSpPr>
          <p:nvPr>
            <p:ph type="title" idx="4294967295"/>
          </p:nvPr>
        </p:nvSpPr>
        <p:spPr>
          <a:xfrm>
            <a:off x="427704" y="2129956"/>
            <a:ext cx="3297464" cy="883588"/>
          </a:xfrm>
          <a:prstGeom prst="rect">
            <a:avLst/>
          </a:prstGeom>
        </p:spPr>
        <p:txBody>
          <a:bodyPr/>
          <a:lstStyle/>
          <a:p>
            <a: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t>CPU Merge in C++</a:t>
            </a:r>
          </a:p>
        </p:txBody>
      </p:sp>
      <p:sp>
        <p:nvSpPr>
          <p:cNvPr id="2" name="TextBox 1">
            <a:extLst>
              <a:ext uri="{FF2B5EF4-FFF2-40B4-BE49-F238E27FC236}">
                <a16:creationId xmlns:a16="http://schemas.microsoft.com/office/drawing/2014/main" id="{78A1426C-D18E-1E49-8C5C-BBC373D65420}"/>
              </a:ext>
              <a:ext uri="{C183D7F6-B498-43B3-948B-1728B52AA6E4}">
                <adec:decorative xmlns:adec="http://schemas.microsoft.com/office/drawing/2017/decorative" val="1"/>
              </a:ext>
            </a:extLst>
          </p:cNvPr>
          <p:cNvSpPr txBox="1"/>
          <p:nvPr/>
        </p:nvSpPr>
        <p:spPr>
          <a:xfrm>
            <a:off x="3725168" y="0"/>
            <a:ext cx="5418832" cy="5324535"/>
          </a:xfrm>
          <a:prstGeom prst="rect">
            <a:avLst/>
          </a:prstGeom>
          <a:noFill/>
        </p:spPr>
        <p:txBody>
          <a:bodyPr wrap="square" rtlCol="0">
            <a:spAutoFit/>
          </a:bodyPr>
          <a:lstStyle/>
          <a:p>
            <a:pPr fontAlgn="base"/>
            <a:r>
              <a:rPr lang="en-US" sz="1000" dirty="0"/>
              <a:t>// Merge two subarrays L and M into </a:t>
            </a:r>
            <a:r>
              <a:rPr lang="en-US" sz="1000" dirty="0" err="1"/>
              <a:t>arr</a:t>
            </a:r>
            <a:r>
              <a:rPr lang="en-US" sz="1000" dirty="0"/>
              <a:t> </a:t>
            </a:r>
          </a:p>
          <a:p>
            <a:pPr fontAlgn="base"/>
            <a:r>
              <a:rPr lang="en-US" sz="1000" dirty="0"/>
              <a:t>void merge(int </a:t>
            </a:r>
            <a:r>
              <a:rPr lang="en-US" sz="1000" dirty="0" err="1"/>
              <a:t>arr</a:t>
            </a:r>
            <a:r>
              <a:rPr lang="en-US" sz="1000" dirty="0"/>
              <a:t>[], int p, int q, int r) {</a:t>
            </a:r>
          </a:p>
          <a:p>
            <a:pPr fontAlgn="base"/>
            <a:r>
              <a:rPr lang="en-US" sz="1000" dirty="0"/>
              <a:t>	// Create L ← A[</a:t>
            </a:r>
            <a:r>
              <a:rPr lang="en-US" sz="1000" dirty="0" err="1"/>
              <a:t>p..q</a:t>
            </a:r>
            <a:r>
              <a:rPr lang="en-US" sz="1000" dirty="0"/>
              <a:t>] and M ← A[q+1..r] </a:t>
            </a:r>
          </a:p>
          <a:p>
            <a:pPr fontAlgn="base"/>
            <a:r>
              <a:rPr lang="en-US" sz="1000" dirty="0"/>
              <a:t>	int n1 = q - p + 1;</a:t>
            </a:r>
          </a:p>
          <a:p>
            <a:pPr fontAlgn="base"/>
            <a:r>
              <a:rPr lang="en-US" sz="1000" dirty="0"/>
              <a:t>	int n2 = r - q; </a:t>
            </a:r>
          </a:p>
          <a:p>
            <a:pPr fontAlgn="base"/>
            <a:r>
              <a:rPr lang="en-US" sz="1000" dirty="0"/>
              <a:t>	int L[n1], M[n2]; </a:t>
            </a:r>
          </a:p>
          <a:p>
            <a:pPr fontAlgn="base"/>
            <a:r>
              <a:rPr lang="en-US" sz="1000" dirty="0"/>
              <a:t>	for (int </a:t>
            </a:r>
            <a:r>
              <a:rPr lang="en-US" sz="1000" dirty="0" err="1"/>
              <a:t>i</a:t>
            </a:r>
            <a:r>
              <a:rPr lang="en-US" sz="1000" dirty="0"/>
              <a:t> = 0; </a:t>
            </a:r>
            <a:r>
              <a:rPr lang="en-US" sz="1000" dirty="0" err="1"/>
              <a:t>i</a:t>
            </a:r>
            <a:r>
              <a:rPr lang="en-US" sz="1000" dirty="0"/>
              <a:t> &lt; n1; </a:t>
            </a:r>
            <a:r>
              <a:rPr lang="en-US" sz="1000" dirty="0" err="1"/>
              <a:t>i</a:t>
            </a:r>
            <a:r>
              <a:rPr lang="en-US" sz="1000" dirty="0"/>
              <a:t>++) </a:t>
            </a:r>
          </a:p>
          <a:p>
            <a:pPr fontAlgn="base"/>
            <a:r>
              <a:rPr lang="en-US" sz="1000" dirty="0"/>
              <a:t>		L[</a:t>
            </a:r>
            <a:r>
              <a:rPr lang="en-US" sz="1000" dirty="0" err="1"/>
              <a:t>i</a:t>
            </a:r>
            <a:r>
              <a:rPr lang="en-US" sz="1000" dirty="0"/>
              <a:t>] = </a:t>
            </a:r>
            <a:r>
              <a:rPr lang="en-US" sz="1000" dirty="0" err="1"/>
              <a:t>arr</a:t>
            </a:r>
            <a:r>
              <a:rPr lang="en-US" sz="1000" dirty="0"/>
              <a:t>[p + </a:t>
            </a:r>
            <a:r>
              <a:rPr lang="en-US" sz="1000" dirty="0" err="1"/>
              <a:t>i</a:t>
            </a:r>
            <a:r>
              <a:rPr lang="en-US" sz="1000" dirty="0"/>
              <a:t>]; </a:t>
            </a:r>
          </a:p>
          <a:p>
            <a:pPr fontAlgn="base"/>
            <a:r>
              <a:rPr lang="en-US" sz="1000" dirty="0"/>
              <a:t>	for (int j = 0; j &lt; n2; </a:t>
            </a:r>
            <a:r>
              <a:rPr lang="en-US" sz="1000" dirty="0" err="1"/>
              <a:t>j++</a:t>
            </a:r>
            <a:r>
              <a:rPr lang="en-US" sz="1000" dirty="0"/>
              <a:t>) </a:t>
            </a:r>
          </a:p>
          <a:p>
            <a:pPr fontAlgn="base"/>
            <a:r>
              <a:rPr lang="en-US" sz="1000" dirty="0"/>
              <a:t>		M[j] = </a:t>
            </a:r>
            <a:r>
              <a:rPr lang="en-US" sz="1000" dirty="0" err="1"/>
              <a:t>arr</a:t>
            </a:r>
            <a:r>
              <a:rPr lang="en-US" sz="1000" dirty="0"/>
              <a:t>[q + 1 + j]; </a:t>
            </a:r>
          </a:p>
          <a:p>
            <a:pPr fontAlgn="base"/>
            <a:r>
              <a:rPr lang="en-US" sz="1000" dirty="0"/>
              <a:t>	// Maintain current index of sub-arrays and main array </a:t>
            </a:r>
          </a:p>
          <a:p>
            <a:pPr fontAlgn="base"/>
            <a:r>
              <a:rPr lang="en-US" sz="1000" dirty="0"/>
              <a:t>	int </a:t>
            </a:r>
            <a:r>
              <a:rPr lang="en-US" sz="1000" dirty="0" err="1"/>
              <a:t>i</a:t>
            </a:r>
            <a:r>
              <a:rPr lang="en-US" sz="1000" dirty="0"/>
              <a:t>, j, k; </a:t>
            </a:r>
            <a:r>
              <a:rPr lang="en-US" sz="1000" dirty="0" err="1"/>
              <a:t>i</a:t>
            </a:r>
            <a:r>
              <a:rPr lang="en-US" sz="1000" dirty="0"/>
              <a:t> = 0; j = 0; k = p; </a:t>
            </a:r>
          </a:p>
          <a:p>
            <a:pPr fontAlgn="base"/>
            <a:r>
              <a:rPr lang="en-US" sz="1000" dirty="0"/>
              <a:t>	// Until we reach either end of either L or M, pick larger among </a:t>
            </a:r>
          </a:p>
          <a:p>
            <a:pPr fontAlgn="base"/>
            <a:r>
              <a:rPr lang="en-US" sz="1000" dirty="0"/>
              <a:t>	// elements L and M and place them in the correct position at A[</a:t>
            </a:r>
            <a:r>
              <a:rPr lang="en-US" sz="1000" dirty="0" err="1"/>
              <a:t>p..r</a:t>
            </a:r>
            <a:r>
              <a:rPr lang="en-US" sz="1000" dirty="0"/>
              <a:t>] </a:t>
            </a:r>
          </a:p>
          <a:p>
            <a:pPr fontAlgn="base"/>
            <a:r>
              <a:rPr lang="en-US" sz="1000" dirty="0"/>
              <a:t>	while (</a:t>
            </a:r>
            <a:r>
              <a:rPr lang="en-US" sz="1000" dirty="0" err="1"/>
              <a:t>i</a:t>
            </a:r>
            <a:r>
              <a:rPr lang="en-US" sz="1000" dirty="0"/>
              <a:t> &lt; n1 &amp;&amp; j &lt; n2) { </a:t>
            </a:r>
          </a:p>
          <a:p>
            <a:pPr fontAlgn="base"/>
            <a:r>
              <a:rPr lang="en-US" sz="1000" dirty="0"/>
              <a:t>		if (L[</a:t>
            </a:r>
            <a:r>
              <a:rPr lang="en-US" sz="1000" dirty="0" err="1"/>
              <a:t>i</a:t>
            </a:r>
            <a:r>
              <a:rPr lang="en-US" sz="1000" dirty="0"/>
              <a:t>] &lt;= M[j]) { </a:t>
            </a:r>
          </a:p>
          <a:p>
            <a:pPr fontAlgn="base"/>
            <a:r>
              <a:rPr lang="en-US" sz="1000" dirty="0"/>
              <a:t>			</a:t>
            </a:r>
            <a:r>
              <a:rPr lang="en-US" sz="1000" dirty="0" err="1"/>
              <a:t>arr</a:t>
            </a:r>
            <a:r>
              <a:rPr lang="en-US" sz="1000" dirty="0"/>
              <a:t>[k] = L[</a:t>
            </a:r>
            <a:r>
              <a:rPr lang="en-US" sz="1000" dirty="0" err="1"/>
              <a:t>i</a:t>
            </a:r>
            <a:r>
              <a:rPr lang="en-US" sz="1000" dirty="0"/>
              <a:t>]; </a:t>
            </a:r>
            <a:r>
              <a:rPr lang="en-US" sz="1000" dirty="0" err="1"/>
              <a:t>i</a:t>
            </a:r>
            <a:r>
              <a:rPr lang="en-US" sz="1000" dirty="0"/>
              <a:t>++; </a:t>
            </a:r>
          </a:p>
          <a:p>
            <a:pPr fontAlgn="base"/>
            <a:r>
              <a:rPr lang="en-US" sz="1000" dirty="0"/>
              <a:t>		} else { </a:t>
            </a:r>
          </a:p>
          <a:p>
            <a:pPr fontAlgn="base"/>
            <a:r>
              <a:rPr lang="en-US" sz="1000" dirty="0"/>
              <a:t>			</a:t>
            </a:r>
            <a:r>
              <a:rPr lang="en-US" sz="1000" dirty="0" err="1"/>
              <a:t>arr</a:t>
            </a:r>
            <a:r>
              <a:rPr lang="en-US" sz="1000" dirty="0"/>
              <a:t>[k] = M[j]; </a:t>
            </a:r>
            <a:r>
              <a:rPr lang="en-US" sz="1000" dirty="0" err="1"/>
              <a:t>j++</a:t>
            </a:r>
            <a:r>
              <a:rPr lang="en-US" sz="1000" dirty="0"/>
              <a:t>; </a:t>
            </a:r>
          </a:p>
          <a:p>
            <a:pPr fontAlgn="base"/>
            <a:r>
              <a:rPr lang="en-US" sz="1000" dirty="0"/>
              <a:t>		}</a:t>
            </a:r>
          </a:p>
          <a:p>
            <a:pPr fontAlgn="base"/>
            <a:r>
              <a:rPr lang="en-US" sz="1000" dirty="0"/>
              <a:t>		 k++; </a:t>
            </a:r>
          </a:p>
          <a:p>
            <a:pPr fontAlgn="base"/>
            <a:r>
              <a:rPr lang="en-US" sz="1000" dirty="0"/>
              <a:t>	} </a:t>
            </a:r>
          </a:p>
          <a:p>
            <a:pPr fontAlgn="base"/>
            <a:r>
              <a:rPr lang="en-US" sz="1000" dirty="0"/>
              <a:t>	// When we run out of elements in either L or M, </a:t>
            </a:r>
          </a:p>
          <a:p>
            <a:pPr fontAlgn="base"/>
            <a:r>
              <a:rPr lang="en-US" sz="1000" dirty="0"/>
              <a:t>	// pick up the remaining elements and put in A[</a:t>
            </a:r>
            <a:r>
              <a:rPr lang="en-US" sz="1000" dirty="0" err="1"/>
              <a:t>p..r</a:t>
            </a:r>
            <a:r>
              <a:rPr lang="en-US" sz="1000" dirty="0"/>
              <a:t>] </a:t>
            </a:r>
          </a:p>
          <a:p>
            <a:pPr fontAlgn="base"/>
            <a:r>
              <a:rPr lang="en-US" sz="1000" dirty="0"/>
              <a:t>	while (</a:t>
            </a:r>
            <a:r>
              <a:rPr lang="en-US" sz="1000" dirty="0" err="1"/>
              <a:t>i</a:t>
            </a:r>
            <a:r>
              <a:rPr lang="en-US" sz="1000" dirty="0"/>
              <a:t> &lt; n1) { </a:t>
            </a:r>
          </a:p>
          <a:p>
            <a:pPr fontAlgn="base"/>
            <a:r>
              <a:rPr lang="en-US" sz="1000" dirty="0"/>
              <a:t>		</a:t>
            </a:r>
            <a:r>
              <a:rPr lang="en-US" sz="1000" dirty="0" err="1"/>
              <a:t>arr</a:t>
            </a:r>
            <a:r>
              <a:rPr lang="en-US" sz="1000" dirty="0"/>
              <a:t>[k] = L[</a:t>
            </a:r>
            <a:r>
              <a:rPr lang="en-US" sz="1000" dirty="0" err="1"/>
              <a:t>i</a:t>
            </a:r>
            <a:r>
              <a:rPr lang="en-US" sz="1000" dirty="0"/>
              <a:t>]; </a:t>
            </a:r>
          </a:p>
          <a:p>
            <a:pPr fontAlgn="base"/>
            <a:r>
              <a:rPr lang="en-US" sz="1000" dirty="0"/>
              <a:t>		</a:t>
            </a:r>
            <a:r>
              <a:rPr lang="en-US" sz="1000" dirty="0" err="1"/>
              <a:t>i</a:t>
            </a:r>
            <a:r>
              <a:rPr lang="en-US" sz="1000" dirty="0"/>
              <a:t>++; </a:t>
            </a:r>
          </a:p>
          <a:p>
            <a:pPr fontAlgn="base"/>
            <a:r>
              <a:rPr lang="en-US" sz="1000" dirty="0"/>
              <a:t>		k++; </a:t>
            </a:r>
          </a:p>
          <a:p>
            <a:pPr fontAlgn="base"/>
            <a:r>
              <a:rPr lang="en-US" sz="1000" dirty="0"/>
              <a:t>	} </a:t>
            </a:r>
          </a:p>
          <a:p>
            <a:pPr fontAlgn="base"/>
            <a:r>
              <a:rPr lang="en-US" sz="1000" dirty="0"/>
              <a:t>	while (j &lt; n2) { </a:t>
            </a:r>
          </a:p>
          <a:p>
            <a:pPr fontAlgn="base"/>
            <a:r>
              <a:rPr lang="en-US" sz="1000" dirty="0"/>
              <a:t>		</a:t>
            </a:r>
            <a:r>
              <a:rPr lang="en-US" sz="1000" dirty="0" err="1"/>
              <a:t>arr</a:t>
            </a:r>
            <a:r>
              <a:rPr lang="en-US" sz="1000" dirty="0"/>
              <a:t>[k] = M[j]; </a:t>
            </a:r>
            <a:r>
              <a:rPr lang="en-US" sz="1000" dirty="0" err="1"/>
              <a:t>j++</a:t>
            </a:r>
            <a:r>
              <a:rPr lang="en-US" sz="1000" dirty="0"/>
              <a:t>; k++; </a:t>
            </a:r>
          </a:p>
          <a:p>
            <a:pPr fontAlgn="base"/>
            <a:r>
              <a:rPr lang="en-US" sz="1000" dirty="0"/>
              <a:t>	} </a:t>
            </a:r>
          </a:p>
          <a:p>
            <a:pPr fontAlgn="base"/>
            <a:r>
              <a:rPr lang="en-US" sz="1000" dirty="0"/>
              <a:t>}</a:t>
            </a:r>
          </a:p>
        </p:txBody>
      </p:sp>
      <p:sp>
        <p:nvSpPr>
          <p:cNvPr id="3" name="Text Placeholder 2">
            <a:extLst>
              <a:ext uri="{FF2B5EF4-FFF2-40B4-BE49-F238E27FC236}">
                <a16:creationId xmlns:a16="http://schemas.microsoft.com/office/drawing/2014/main" id="{DEEA0656-E116-E442-BAC7-48EF3848F533}"/>
              </a:ext>
            </a:extLst>
          </p:cNvPr>
          <p:cNvSpPr>
            <a:spLocks noGrp="1"/>
          </p:cNvSpPr>
          <p:nvPr>
            <p:ph type="body" sz="quarter" idx="13"/>
          </p:nvPr>
        </p:nvSpPr>
        <p:spPr>
          <a:xfrm>
            <a:off x="3150534" y="4788372"/>
            <a:ext cx="574634" cy="355128"/>
          </a:xfrm>
        </p:spPr>
        <p:txBody>
          <a:bodyPr/>
          <a:lstStyle/>
          <a:p>
            <a:pPr marL="0" indent="0">
              <a:buNone/>
            </a:pPr>
            <a:r>
              <a:rPr lang="en-US" sz="1800" dirty="0"/>
              <a:t>[3]</a:t>
            </a:r>
          </a:p>
        </p:txBody>
      </p:sp>
    </p:spTree>
    <p:extLst>
      <p:ext uri="{BB962C8B-B14F-4D97-AF65-F5344CB8AC3E}">
        <p14:creationId xmlns:p14="http://schemas.microsoft.com/office/powerpoint/2010/main" val="93518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31481D3-3F38-BC43-86ED-05BC8EEBF85E}"/>
              </a:ext>
              <a:ext uri="{C183D7F6-B498-43B3-948B-1728B52AA6E4}">
                <adec:decorative xmlns:adec="http://schemas.microsoft.com/office/drawing/2017/decorative" val="1"/>
              </a:ext>
            </a:extLst>
          </p:cNvPr>
          <p:cNvSpPr/>
          <p:nvPr/>
        </p:nvSpPr>
        <p:spPr>
          <a:xfrm>
            <a:off x="3725168" y="0"/>
            <a:ext cx="5418832" cy="23228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07BBB381-41C0-E440-A287-1B31633B0EE1}"/>
              </a:ext>
            </a:extLst>
          </p:cNvPr>
          <p:cNvSpPr>
            <a:spLocks noGrp="1"/>
          </p:cNvSpPr>
          <p:nvPr>
            <p:ph type="title" idx="4294967295"/>
          </p:nvPr>
        </p:nvSpPr>
        <p:spPr>
          <a:xfrm>
            <a:off x="427704" y="2129956"/>
            <a:ext cx="3297464" cy="883588"/>
          </a:xfrm>
          <a:prstGeom prst="rect">
            <a:avLst/>
          </a:prstGeom>
        </p:spPr>
        <p:txBody>
          <a:bodyPr/>
          <a:lstStyle/>
          <a:p>
            <a: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t>CPU </a:t>
            </a:r>
            <a:r>
              <a:rPr lang="en-US" sz="3000" b="1" dirty="0" err="1">
                <a:solidFill>
                  <a:schemeClr val="bg1"/>
                </a:solidFill>
                <a:latin typeface="Tahoma" panose="020B0604030504040204" pitchFamily="34" charset="0"/>
                <a:ea typeface="Tahoma" panose="020B0604030504040204" pitchFamily="34" charset="0"/>
                <a:cs typeface="Tahoma" panose="020B0604030504040204" pitchFamily="34" charset="0"/>
              </a:rPr>
              <a:t>MergeSort</a:t>
            </a:r>
            <a: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t> in C++</a:t>
            </a:r>
          </a:p>
        </p:txBody>
      </p:sp>
      <p:sp>
        <p:nvSpPr>
          <p:cNvPr id="2" name="TextBox 1">
            <a:extLst>
              <a:ext uri="{FF2B5EF4-FFF2-40B4-BE49-F238E27FC236}">
                <a16:creationId xmlns:a16="http://schemas.microsoft.com/office/drawing/2014/main" id="{78A1426C-D18E-1E49-8C5C-BBC373D65420}"/>
              </a:ext>
            </a:extLst>
          </p:cNvPr>
          <p:cNvSpPr txBox="1"/>
          <p:nvPr/>
        </p:nvSpPr>
        <p:spPr>
          <a:xfrm>
            <a:off x="3725168" y="1325255"/>
            <a:ext cx="5418832" cy="2492990"/>
          </a:xfrm>
          <a:prstGeom prst="rect">
            <a:avLst/>
          </a:prstGeom>
          <a:noFill/>
        </p:spPr>
        <p:txBody>
          <a:bodyPr wrap="square" rtlCol="0">
            <a:spAutoFit/>
          </a:bodyPr>
          <a:lstStyle/>
          <a:p>
            <a:pPr fontAlgn="base"/>
            <a:r>
              <a:rPr lang="en-US" sz="1200" dirty="0"/>
              <a:t>// Divide the array into two subarrays, sort them and merge them </a:t>
            </a:r>
          </a:p>
          <a:p>
            <a:pPr fontAlgn="base"/>
            <a:r>
              <a:rPr lang="en-US" sz="1200" dirty="0"/>
              <a:t>void </a:t>
            </a:r>
            <a:r>
              <a:rPr lang="en-US" sz="1200" dirty="0" err="1"/>
              <a:t>mergeSort</a:t>
            </a:r>
            <a:r>
              <a:rPr lang="en-US" sz="1200" dirty="0"/>
              <a:t>(int </a:t>
            </a:r>
            <a:r>
              <a:rPr lang="en-US" sz="1200" dirty="0" err="1"/>
              <a:t>arr</a:t>
            </a:r>
            <a:r>
              <a:rPr lang="en-US" sz="1200" dirty="0"/>
              <a:t>[], int l, int r) { </a:t>
            </a:r>
          </a:p>
          <a:p>
            <a:pPr fontAlgn="base"/>
            <a:r>
              <a:rPr lang="en-US" sz="1200" dirty="0"/>
              <a:t>	if (l &lt; r) { </a:t>
            </a:r>
          </a:p>
          <a:p>
            <a:pPr lvl="1" fontAlgn="base"/>
            <a:r>
              <a:rPr lang="en-US" sz="1200" dirty="0"/>
              <a:t>	// m is the point where the array is divided into two subarrays </a:t>
            </a:r>
          </a:p>
          <a:p>
            <a:pPr lvl="1" fontAlgn="base"/>
            <a:r>
              <a:rPr lang="en-US" sz="1200" dirty="0"/>
              <a:t>	int m = l + (r - l) / 2; </a:t>
            </a:r>
          </a:p>
          <a:p>
            <a:pPr lvl="1" fontAlgn="base"/>
            <a:r>
              <a:rPr lang="en-US" sz="1200" dirty="0"/>
              <a:t>	</a:t>
            </a:r>
          </a:p>
          <a:p>
            <a:pPr lvl="1" fontAlgn="base"/>
            <a:r>
              <a:rPr lang="en-US" sz="1200" dirty="0"/>
              <a:t>	</a:t>
            </a:r>
            <a:r>
              <a:rPr lang="en-US" sz="1200" dirty="0" err="1"/>
              <a:t>mergeSort</a:t>
            </a:r>
            <a:r>
              <a:rPr lang="en-US" sz="1200" dirty="0"/>
              <a:t>(</a:t>
            </a:r>
            <a:r>
              <a:rPr lang="en-US" sz="1200" dirty="0" err="1"/>
              <a:t>arr</a:t>
            </a:r>
            <a:r>
              <a:rPr lang="en-US" sz="1200" dirty="0"/>
              <a:t>, l, m); </a:t>
            </a:r>
          </a:p>
          <a:p>
            <a:pPr lvl="1" fontAlgn="base"/>
            <a:r>
              <a:rPr lang="en-US" sz="1200" dirty="0"/>
              <a:t>	</a:t>
            </a:r>
            <a:r>
              <a:rPr lang="en-US" sz="1200" dirty="0" err="1"/>
              <a:t>mergeSort</a:t>
            </a:r>
            <a:r>
              <a:rPr lang="en-US" sz="1200" dirty="0"/>
              <a:t>(</a:t>
            </a:r>
            <a:r>
              <a:rPr lang="en-US" sz="1200" dirty="0" err="1"/>
              <a:t>arr</a:t>
            </a:r>
            <a:r>
              <a:rPr lang="en-US" sz="1200" dirty="0"/>
              <a:t>, m + 1, r); </a:t>
            </a:r>
          </a:p>
          <a:p>
            <a:pPr lvl="1" fontAlgn="base"/>
            <a:r>
              <a:rPr lang="en-US" sz="1200" dirty="0"/>
              <a:t>	</a:t>
            </a:r>
          </a:p>
          <a:p>
            <a:pPr lvl="1" fontAlgn="base"/>
            <a:r>
              <a:rPr lang="en-US" sz="1200" dirty="0"/>
              <a:t>	// Merge the sorted subarrays </a:t>
            </a:r>
          </a:p>
          <a:p>
            <a:pPr lvl="1" fontAlgn="base"/>
            <a:r>
              <a:rPr lang="en-US" sz="1200" dirty="0"/>
              <a:t>	merge(</a:t>
            </a:r>
            <a:r>
              <a:rPr lang="en-US" sz="1200" dirty="0" err="1"/>
              <a:t>arr</a:t>
            </a:r>
            <a:r>
              <a:rPr lang="en-US" sz="1200" dirty="0"/>
              <a:t>, l, m, r); </a:t>
            </a:r>
          </a:p>
          <a:p>
            <a:pPr fontAlgn="base"/>
            <a:r>
              <a:rPr lang="en-US" sz="1200" dirty="0"/>
              <a:t>	} </a:t>
            </a:r>
          </a:p>
          <a:p>
            <a:pPr fontAlgn="base"/>
            <a:r>
              <a:rPr lang="en-US" sz="1200" dirty="0"/>
              <a:t>}</a:t>
            </a:r>
          </a:p>
        </p:txBody>
      </p:sp>
      <p:sp>
        <p:nvSpPr>
          <p:cNvPr id="3" name="Text Placeholder 2">
            <a:extLst>
              <a:ext uri="{FF2B5EF4-FFF2-40B4-BE49-F238E27FC236}">
                <a16:creationId xmlns:a16="http://schemas.microsoft.com/office/drawing/2014/main" id="{DEEA0656-E116-E442-BAC7-48EF3848F533}"/>
              </a:ext>
            </a:extLst>
          </p:cNvPr>
          <p:cNvSpPr>
            <a:spLocks noGrp="1"/>
          </p:cNvSpPr>
          <p:nvPr>
            <p:ph type="body" sz="quarter" idx="13"/>
          </p:nvPr>
        </p:nvSpPr>
        <p:spPr>
          <a:xfrm>
            <a:off x="3150534" y="4788372"/>
            <a:ext cx="574634" cy="355128"/>
          </a:xfrm>
        </p:spPr>
        <p:txBody>
          <a:bodyPr/>
          <a:lstStyle/>
          <a:p>
            <a:pPr marL="0" indent="0">
              <a:buNone/>
            </a:pPr>
            <a:r>
              <a:rPr lang="en-US" sz="1800" dirty="0"/>
              <a:t>[3]</a:t>
            </a:r>
          </a:p>
        </p:txBody>
      </p:sp>
    </p:spTree>
    <p:extLst>
      <p:ext uri="{BB962C8B-B14F-4D97-AF65-F5344CB8AC3E}">
        <p14:creationId xmlns:p14="http://schemas.microsoft.com/office/powerpoint/2010/main" val="31416415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31481D3-3F38-BC43-86ED-05BC8EEBF85E}"/>
              </a:ext>
              <a:ext uri="{C183D7F6-B498-43B3-948B-1728B52AA6E4}">
                <adec:decorative xmlns:adec="http://schemas.microsoft.com/office/drawing/2017/decorative" val="1"/>
              </a:ext>
            </a:extLst>
          </p:cNvPr>
          <p:cNvSpPr/>
          <p:nvPr/>
        </p:nvSpPr>
        <p:spPr>
          <a:xfrm>
            <a:off x="3725168" y="0"/>
            <a:ext cx="5418832" cy="23228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07BBB381-41C0-E440-A287-1B31633B0EE1}"/>
              </a:ext>
            </a:extLst>
          </p:cNvPr>
          <p:cNvSpPr>
            <a:spLocks noGrp="1"/>
          </p:cNvSpPr>
          <p:nvPr>
            <p:ph type="title" idx="4294967295"/>
          </p:nvPr>
        </p:nvSpPr>
        <p:spPr>
          <a:xfrm>
            <a:off x="427704" y="2345892"/>
            <a:ext cx="3297464" cy="451711"/>
          </a:xfrm>
          <a:prstGeom prst="rect">
            <a:avLst/>
          </a:prstGeom>
        </p:spPr>
        <p:txBody>
          <a:bodyPr/>
          <a:lstStyle/>
          <a:p>
            <a: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t>CUDA Merge</a:t>
            </a:r>
          </a:p>
        </p:txBody>
      </p:sp>
      <p:sp>
        <p:nvSpPr>
          <p:cNvPr id="3" name="Text Placeholder 2">
            <a:extLst>
              <a:ext uri="{FF2B5EF4-FFF2-40B4-BE49-F238E27FC236}">
                <a16:creationId xmlns:a16="http://schemas.microsoft.com/office/drawing/2014/main" id="{DEEA0656-E116-E442-BAC7-48EF3848F533}"/>
              </a:ext>
            </a:extLst>
          </p:cNvPr>
          <p:cNvSpPr>
            <a:spLocks noGrp="1"/>
          </p:cNvSpPr>
          <p:nvPr>
            <p:ph type="body" sz="quarter" idx="13"/>
          </p:nvPr>
        </p:nvSpPr>
        <p:spPr>
          <a:xfrm>
            <a:off x="3150534" y="4788372"/>
            <a:ext cx="574634" cy="355128"/>
          </a:xfrm>
        </p:spPr>
        <p:txBody>
          <a:bodyPr/>
          <a:lstStyle/>
          <a:p>
            <a:pPr marL="0" indent="0">
              <a:buNone/>
            </a:pPr>
            <a:r>
              <a:rPr lang="en-US" sz="1800" dirty="0"/>
              <a:t>[4]</a:t>
            </a:r>
          </a:p>
        </p:txBody>
      </p:sp>
      <p:sp>
        <p:nvSpPr>
          <p:cNvPr id="6" name="TextBox 5">
            <a:extLst>
              <a:ext uri="{FF2B5EF4-FFF2-40B4-BE49-F238E27FC236}">
                <a16:creationId xmlns:a16="http://schemas.microsoft.com/office/drawing/2014/main" id="{7944E1BB-F083-0C4D-83D0-22FAE219DC54}"/>
              </a:ext>
            </a:extLst>
          </p:cNvPr>
          <p:cNvSpPr txBox="1"/>
          <p:nvPr/>
        </p:nvSpPr>
        <p:spPr>
          <a:xfrm>
            <a:off x="3803094" y="1448362"/>
            <a:ext cx="5262979" cy="2400657"/>
          </a:xfrm>
          <a:prstGeom prst="rect">
            <a:avLst/>
          </a:prstGeom>
          <a:noFill/>
        </p:spPr>
        <p:txBody>
          <a:bodyPr wrap="none" rtlCol="0">
            <a:spAutoFit/>
          </a:bodyPr>
          <a:lstStyle/>
          <a:p>
            <a:pPr fontAlgn="base" latinLnBrk="1"/>
            <a:r>
              <a:rPr lang="en-US" sz="1000" dirty="0">
                <a:latin typeface="consolas" panose="020B0609020204030204" pitchFamily="49" charset="0"/>
              </a:rPr>
              <a:t>__device__ void </a:t>
            </a:r>
            <a:r>
              <a:rPr lang="en-US" sz="1000" dirty="0" err="1">
                <a:latin typeface="consolas" panose="020B0609020204030204" pitchFamily="49" charset="0"/>
              </a:rPr>
              <a:t>gpu_bottomUpMerge</a:t>
            </a:r>
            <a:r>
              <a:rPr lang="en-US" sz="1000" dirty="0">
                <a:latin typeface="consolas" panose="020B0609020204030204" pitchFamily="49" charset="0"/>
              </a:rPr>
              <a:t>(long* source, long* </a:t>
            </a:r>
            <a:r>
              <a:rPr lang="en-US" sz="1000" dirty="0" err="1">
                <a:latin typeface="consolas" panose="020B0609020204030204" pitchFamily="49" charset="0"/>
              </a:rPr>
              <a:t>dest</a:t>
            </a:r>
            <a:r>
              <a:rPr lang="en-US" sz="1000" dirty="0">
                <a:latin typeface="consolas" panose="020B0609020204030204" pitchFamily="49" charset="0"/>
              </a:rPr>
              <a:t>, long start, </a:t>
            </a:r>
          </a:p>
          <a:p>
            <a:pPr fontAlgn="base" latinLnBrk="1"/>
            <a:r>
              <a:rPr lang="en-US" sz="1000" dirty="0">
                <a:latin typeface="consolas" panose="020B0609020204030204" pitchFamily="49" charset="0"/>
              </a:rPr>
              <a:t>					long middle, long end) </a:t>
            </a:r>
          </a:p>
          <a:p>
            <a:pPr fontAlgn="base" latinLnBrk="1"/>
            <a:r>
              <a:rPr lang="en-US" sz="1000" dirty="0">
                <a:latin typeface="consolas" panose="020B0609020204030204" pitchFamily="49" charset="0"/>
              </a:rPr>
              <a:t>{ </a:t>
            </a:r>
          </a:p>
          <a:p>
            <a:pPr fontAlgn="base" latinLnBrk="1"/>
            <a:r>
              <a:rPr lang="en-US" sz="1000" dirty="0">
                <a:latin typeface="consolas" panose="020B0609020204030204" pitchFamily="49" charset="0"/>
              </a:rPr>
              <a:t>	long </a:t>
            </a:r>
            <a:r>
              <a:rPr lang="en-US" sz="1000" dirty="0" err="1">
                <a:latin typeface="consolas" panose="020B0609020204030204" pitchFamily="49" charset="0"/>
              </a:rPr>
              <a:t>i</a:t>
            </a:r>
            <a:r>
              <a:rPr lang="en-US" sz="1000" dirty="0">
                <a:latin typeface="consolas" panose="020B0609020204030204" pitchFamily="49" charset="0"/>
              </a:rPr>
              <a:t> = start; </a:t>
            </a:r>
          </a:p>
          <a:p>
            <a:pPr fontAlgn="base" latinLnBrk="1"/>
            <a:r>
              <a:rPr lang="en-US" sz="1000" dirty="0">
                <a:latin typeface="consolas" panose="020B0609020204030204" pitchFamily="49" charset="0"/>
              </a:rPr>
              <a:t>	long j = middle; </a:t>
            </a:r>
          </a:p>
          <a:p>
            <a:pPr fontAlgn="base" latinLnBrk="1"/>
            <a:r>
              <a:rPr lang="en-US" sz="1000" dirty="0">
                <a:latin typeface="consolas" panose="020B0609020204030204" pitchFamily="49" charset="0"/>
              </a:rPr>
              <a:t>	for (long k = start; k &lt; end; k++) { </a:t>
            </a:r>
          </a:p>
          <a:p>
            <a:pPr fontAlgn="base" latinLnBrk="1"/>
            <a:r>
              <a:rPr lang="en-US" sz="1000" dirty="0">
                <a:latin typeface="consolas" panose="020B0609020204030204" pitchFamily="49" charset="0"/>
              </a:rPr>
              <a:t>		if (</a:t>
            </a:r>
            <a:r>
              <a:rPr lang="en-US" sz="1000" dirty="0" err="1">
                <a:latin typeface="consolas" panose="020B0609020204030204" pitchFamily="49" charset="0"/>
              </a:rPr>
              <a:t>i</a:t>
            </a:r>
            <a:r>
              <a:rPr lang="en-US" sz="1000" dirty="0">
                <a:latin typeface="consolas" panose="020B0609020204030204" pitchFamily="49" charset="0"/>
              </a:rPr>
              <a:t> &lt; middle &amp;&amp; (j &gt;= end || source[</a:t>
            </a:r>
            <a:r>
              <a:rPr lang="en-US" sz="1000" dirty="0" err="1">
                <a:latin typeface="consolas" panose="020B0609020204030204" pitchFamily="49" charset="0"/>
              </a:rPr>
              <a:t>i</a:t>
            </a:r>
            <a:r>
              <a:rPr lang="en-US" sz="1000" dirty="0">
                <a:latin typeface="consolas" panose="020B0609020204030204" pitchFamily="49" charset="0"/>
              </a:rPr>
              <a:t>] &lt; source[j])) { </a:t>
            </a:r>
          </a:p>
          <a:p>
            <a:pPr fontAlgn="base" latinLnBrk="1"/>
            <a:r>
              <a:rPr lang="en-US" sz="1000" dirty="0">
                <a:latin typeface="consolas" panose="020B0609020204030204" pitchFamily="49" charset="0"/>
              </a:rPr>
              <a:t>			</a:t>
            </a:r>
            <a:r>
              <a:rPr lang="en-US" sz="1000" dirty="0" err="1">
                <a:latin typeface="consolas" panose="020B0609020204030204" pitchFamily="49" charset="0"/>
              </a:rPr>
              <a:t>dest</a:t>
            </a:r>
            <a:r>
              <a:rPr lang="en-US" sz="1000" dirty="0">
                <a:latin typeface="consolas" panose="020B0609020204030204" pitchFamily="49" charset="0"/>
              </a:rPr>
              <a:t>[k] = source[</a:t>
            </a:r>
            <a:r>
              <a:rPr lang="en-US" sz="1000" dirty="0" err="1">
                <a:latin typeface="consolas" panose="020B0609020204030204" pitchFamily="49" charset="0"/>
              </a:rPr>
              <a:t>i</a:t>
            </a:r>
            <a:r>
              <a:rPr lang="en-US" sz="1000" dirty="0">
                <a:latin typeface="consolas" panose="020B0609020204030204" pitchFamily="49" charset="0"/>
              </a:rPr>
              <a:t>]; </a:t>
            </a:r>
          </a:p>
          <a:p>
            <a:pPr fontAlgn="base" latinLnBrk="1"/>
            <a:r>
              <a:rPr lang="en-US" sz="1000" dirty="0">
                <a:latin typeface="consolas" panose="020B0609020204030204" pitchFamily="49" charset="0"/>
              </a:rPr>
              <a:t>			</a:t>
            </a:r>
            <a:r>
              <a:rPr lang="en-US" sz="1000" dirty="0" err="1">
                <a:latin typeface="consolas" panose="020B0609020204030204" pitchFamily="49" charset="0"/>
              </a:rPr>
              <a:t>i</a:t>
            </a:r>
            <a:r>
              <a:rPr lang="en-US" sz="1000" dirty="0">
                <a:latin typeface="consolas" panose="020B0609020204030204" pitchFamily="49" charset="0"/>
              </a:rPr>
              <a:t>++; </a:t>
            </a:r>
          </a:p>
          <a:p>
            <a:pPr lvl="1" fontAlgn="base" latinLnBrk="1"/>
            <a:r>
              <a:rPr lang="en-US" sz="1000" dirty="0">
                <a:latin typeface="consolas" panose="020B0609020204030204" pitchFamily="49" charset="0"/>
              </a:rPr>
              <a:t>	} else { </a:t>
            </a:r>
          </a:p>
          <a:p>
            <a:pPr lvl="1" fontAlgn="base" latinLnBrk="1"/>
            <a:r>
              <a:rPr lang="en-US" sz="1000" dirty="0">
                <a:latin typeface="consolas" panose="020B0609020204030204" pitchFamily="49" charset="0"/>
              </a:rPr>
              <a:t>		</a:t>
            </a:r>
            <a:r>
              <a:rPr lang="en-US" sz="1000" dirty="0" err="1">
                <a:latin typeface="consolas" panose="020B0609020204030204" pitchFamily="49" charset="0"/>
              </a:rPr>
              <a:t>dest</a:t>
            </a:r>
            <a:r>
              <a:rPr lang="en-US" sz="1000" dirty="0">
                <a:latin typeface="consolas" panose="020B0609020204030204" pitchFamily="49" charset="0"/>
              </a:rPr>
              <a:t>[k] = source[j]; </a:t>
            </a:r>
          </a:p>
          <a:p>
            <a:pPr lvl="1" fontAlgn="base" latinLnBrk="1"/>
            <a:r>
              <a:rPr lang="en-US" sz="1000" dirty="0">
                <a:latin typeface="consolas" panose="020B0609020204030204" pitchFamily="49" charset="0"/>
              </a:rPr>
              <a:t>		</a:t>
            </a:r>
            <a:r>
              <a:rPr lang="en-US" sz="1000" dirty="0" err="1">
                <a:latin typeface="consolas" panose="020B0609020204030204" pitchFamily="49" charset="0"/>
              </a:rPr>
              <a:t>j++</a:t>
            </a:r>
            <a:r>
              <a:rPr lang="en-US" sz="1000" dirty="0">
                <a:latin typeface="consolas" panose="020B0609020204030204" pitchFamily="49" charset="0"/>
              </a:rPr>
              <a:t>; </a:t>
            </a:r>
          </a:p>
          <a:p>
            <a:pPr lvl="1" fontAlgn="base" latinLnBrk="1"/>
            <a:r>
              <a:rPr lang="en-US" sz="1000" dirty="0">
                <a:latin typeface="consolas" panose="020B0609020204030204" pitchFamily="49" charset="0"/>
              </a:rPr>
              <a:t>	} </a:t>
            </a:r>
          </a:p>
          <a:p>
            <a:pPr lvl="1" fontAlgn="base" latinLnBrk="1"/>
            <a:r>
              <a:rPr lang="en-US" sz="1000" dirty="0">
                <a:latin typeface="consolas" panose="020B0609020204030204" pitchFamily="49" charset="0"/>
              </a:rPr>
              <a:t>}</a:t>
            </a:r>
          </a:p>
          <a:p>
            <a:pPr marL="6350" lvl="1" fontAlgn="base" latinLnBrk="1"/>
            <a:r>
              <a:rPr lang="en-US" sz="1000" dirty="0">
                <a:latin typeface="consolas" panose="020B0609020204030204" pitchFamily="49" charset="0"/>
              </a:rPr>
              <a:t>}</a:t>
            </a:r>
            <a:endParaRPr lang="en-US" sz="1000" dirty="0"/>
          </a:p>
        </p:txBody>
      </p:sp>
    </p:spTree>
    <p:extLst>
      <p:ext uri="{BB962C8B-B14F-4D97-AF65-F5344CB8AC3E}">
        <p14:creationId xmlns:p14="http://schemas.microsoft.com/office/powerpoint/2010/main" val="3437593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31481D3-3F38-BC43-86ED-05BC8EEBF85E}"/>
              </a:ext>
              <a:ext uri="{C183D7F6-B498-43B3-948B-1728B52AA6E4}">
                <adec:decorative xmlns:adec="http://schemas.microsoft.com/office/drawing/2017/decorative" val="1"/>
              </a:ext>
            </a:extLst>
          </p:cNvPr>
          <p:cNvSpPr/>
          <p:nvPr/>
        </p:nvSpPr>
        <p:spPr>
          <a:xfrm>
            <a:off x="3725168" y="0"/>
            <a:ext cx="5418832" cy="23228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07BBB381-41C0-E440-A287-1B31633B0EE1}"/>
              </a:ext>
            </a:extLst>
          </p:cNvPr>
          <p:cNvSpPr>
            <a:spLocks noGrp="1"/>
          </p:cNvSpPr>
          <p:nvPr>
            <p:ph type="title" idx="4294967295"/>
          </p:nvPr>
        </p:nvSpPr>
        <p:spPr>
          <a:xfrm>
            <a:off x="427703" y="2180371"/>
            <a:ext cx="3297464" cy="918743"/>
          </a:xfrm>
          <a:prstGeom prst="rect">
            <a:avLst/>
          </a:prstGeom>
        </p:spPr>
        <p:txBody>
          <a:bodyPr/>
          <a:lstStyle/>
          <a:p>
            <a: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t>CUDA </a:t>
            </a:r>
            <a:br>
              <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rPr>
            </a:br>
            <a:r>
              <a:rPr lang="en-US" sz="3000" b="1" dirty="0" err="1">
                <a:solidFill>
                  <a:schemeClr val="bg1"/>
                </a:solidFill>
                <a:latin typeface="Tahoma" panose="020B0604030504040204" pitchFamily="34" charset="0"/>
                <a:ea typeface="Tahoma" panose="020B0604030504040204" pitchFamily="34" charset="0"/>
                <a:cs typeface="Tahoma" panose="020B0604030504040204" pitchFamily="34" charset="0"/>
              </a:rPr>
              <a:t>MergeSort</a:t>
            </a:r>
            <a:endParaRPr lang="en-US" sz="30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 name="Text Placeholder 2">
            <a:extLst>
              <a:ext uri="{FF2B5EF4-FFF2-40B4-BE49-F238E27FC236}">
                <a16:creationId xmlns:a16="http://schemas.microsoft.com/office/drawing/2014/main" id="{DEEA0656-E116-E442-BAC7-48EF3848F533}"/>
              </a:ext>
            </a:extLst>
          </p:cNvPr>
          <p:cNvSpPr>
            <a:spLocks noGrp="1"/>
          </p:cNvSpPr>
          <p:nvPr>
            <p:ph type="body" sz="quarter" idx="13"/>
          </p:nvPr>
        </p:nvSpPr>
        <p:spPr>
          <a:xfrm>
            <a:off x="3150534" y="4788372"/>
            <a:ext cx="574634" cy="355128"/>
          </a:xfrm>
        </p:spPr>
        <p:txBody>
          <a:bodyPr/>
          <a:lstStyle/>
          <a:p>
            <a:pPr marL="0" indent="0">
              <a:buNone/>
            </a:pPr>
            <a:r>
              <a:rPr lang="en-US" sz="1800" dirty="0"/>
              <a:t>[4]</a:t>
            </a:r>
          </a:p>
        </p:txBody>
      </p:sp>
      <p:sp>
        <p:nvSpPr>
          <p:cNvPr id="6" name="TextBox 5">
            <a:extLst>
              <a:ext uri="{FF2B5EF4-FFF2-40B4-BE49-F238E27FC236}">
                <a16:creationId xmlns:a16="http://schemas.microsoft.com/office/drawing/2014/main" id="{7944E1BB-F083-0C4D-83D0-22FAE219DC54}"/>
              </a:ext>
            </a:extLst>
          </p:cNvPr>
          <p:cNvSpPr txBox="1"/>
          <p:nvPr/>
        </p:nvSpPr>
        <p:spPr>
          <a:xfrm>
            <a:off x="3832749" y="816166"/>
            <a:ext cx="5203669" cy="3647152"/>
          </a:xfrm>
          <a:prstGeom prst="rect">
            <a:avLst/>
          </a:prstGeom>
          <a:noFill/>
        </p:spPr>
        <p:txBody>
          <a:bodyPr wrap="none" rtlCol="0">
            <a:spAutoFit/>
          </a:bodyPr>
          <a:lstStyle/>
          <a:p>
            <a:pPr fontAlgn="base" latinLnBrk="1"/>
            <a:r>
              <a:rPr lang="en-US" sz="1100" dirty="0"/>
              <a:t>__global__ void </a:t>
            </a:r>
            <a:r>
              <a:rPr lang="en-US" sz="1100" dirty="0" err="1"/>
              <a:t>gpu_mergesort</a:t>
            </a:r>
            <a:r>
              <a:rPr lang="en-US" sz="1100" dirty="0"/>
              <a:t>(long* source, long* </a:t>
            </a:r>
            <a:r>
              <a:rPr lang="en-US" sz="1100" dirty="0" err="1"/>
              <a:t>dest</a:t>
            </a:r>
            <a:r>
              <a:rPr lang="en-US" sz="1100" dirty="0"/>
              <a:t>, long size, long width, </a:t>
            </a:r>
            <a:br>
              <a:rPr lang="en-US" sz="1100" dirty="0"/>
            </a:br>
            <a:r>
              <a:rPr lang="en-US" sz="1100" dirty="0"/>
              <a:t>		long slices, dim3* threads, dim3* blocks) </a:t>
            </a:r>
          </a:p>
          <a:p>
            <a:pPr fontAlgn="base" latinLnBrk="1"/>
            <a:r>
              <a:rPr lang="en-US" sz="1100" dirty="0"/>
              <a:t>{ </a:t>
            </a:r>
          </a:p>
          <a:p>
            <a:pPr fontAlgn="base" latinLnBrk="1"/>
            <a:r>
              <a:rPr lang="en-US" sz="1100" dirty="0"/>
              <a:t>	unsigned int </a:t>
            </a:r>
            <a:r>
              <a:rPr lang="en-US" sz="1100" dirty="0" err="1"/>
              <a:t>idx</a:t>
            </a:r>
            <a:r>
              <a:rPr lang="en-US" sz="1100" dirty="0"/>
              <a:t> = </a:t>
            </a:r>
            <a:r>
              <a:rPr lang="en-US" sz="1100" dirty="0" err="1"/>
              <a:t>threadIdx.x</a:t>
            </a:r>
            <a:r>
              <a:rPr lang="en-US" sz="1100" dirty="0"/>
              <a:t> + </a:t>
            </a:r>
          </a:p>
          <a:p>
            <a:pPr fontAlgn="base" latinLnBrk="1"/>
            <a:r>
              <a:rPr lang="en-US" sz="1100" dirty="0"/>
              <a:t>				</a:t>
            </a:r>
            <a:r>
              <a:rPr lang="en-US" sz="1100" dirty="0" err="1"/>
              <a:t>threadIdx.y</a:t>
            </a:r>
            <a:r>
              <a:rPr lang="en-US" sz="1100" dirty="0"/>
              <a:t> * (x = threads-&gt;x) +</a:t>
            </a:r>
          </a:p>
          <a:p>
            <a:pPr fontAlgn="base" latinLnBrk="1"/>
            <a:r>
              <a:rPr lang="en-US" sz="1100" dirty="0"/>
              <a:t>				 </a:t>
            </a:r>
            <a:r>
              <a:rPr lang="en-US" sz="1100" dirty="0" err="1"/>
              <a:t>threadIdx.z</a:t>
            </a:r>
            <a:r>
              <a:rPr lang="en-US" sz="1100" dirty="0"/>
              <a:t> * (x *= threads-&gt;y) + </a:t>
            </a:r>
          </a:p>
          <a:p>
            <a:pPr fontAlgn="base" latinLnBrk="1"/>
            <a:r>
              <a:rPr lang="en-US" sz="1100" dirty="0"/>
              <a:t>				</a:t>
            </a:r>
            <a:r>
              <a:rPr lang="en-US" sz="1100" dirty="0" err="1"/>
              <a:t>blockIdx.x</a:t>
            </a:r>
            <a:r>
              <a:rPr lang="en-US" sz="1100" dirty="0"/>
              <a:t> * (x *= threads-&gt;z) + </a:t>
            </a:r>
          </a:p>
          <a:p>
            <a:pPr fontAlgn="base" latinLnBrk="1"/>
            <a:r>
              <a:rPr lang="en-US" sz="1100" dirty="0"/>
              <a:t>				</a:t>
            </a:r>
            <a:r>
              <a:rPr lang="en-US" sz="1100" dirty="0" err="1"/>
              <a:t>blockIdx.y</a:t>
            </a:r>
            <a:r>
              <a:rPr lang="en-US" sz="1100" dirty="0"/>
              <a:t> * (x *= blocks-&gt;z) + </a:t>
            </a:r>
          </a:p>
          <a:p>
            <a:pPr fontAlgn="base" latinLnBrk="1"/>
            <a:r>
              <a:rPr lang="en-US" sz="1100" dirty="0"/>
              <a:t>				</a:t>
            </a:r>
            <a:r>
              <a:rPr lang="en-US" sz="1100" dirty="0" err="1"/>
              <a:t>blockIdx.z</a:t>
            </a:r>
            <a:r>
              <a:rPr lang="en-US" sz="1100" dirty="0"/>
              <a:t> * (x *= blocks-&gt;y);</a:t>
            </a:r>
          </a:p>
          <a:p>
            <a:pPr fontAlgn="base" latinLnBrk="1"/>
            <a:r>
              <a:rPr lang="en-US" sz="1100" dirty="0"/>
              <a:t>	long start = width*</a:t>
            </a:r>
            <a:r>
              <a:rPr lang="en-US" sz="1100" dirty="0" err="1"/>
              <a:t>idx</a:t>
            </a:r>
            <a:r>
              <a:rPr lang="en-US" sz="1100" dirty="0"/>
              <a:t>*slices, </a:t>
            </a:r>
          </a:p>
          <a:p>
            <a:pPr fontAlgn="base" latinLnBrk="1"/>
            <a:r>
              <a:rPr lang="en-US" sz="1100" dirty="0"/>
              <a:t>		middle, </a:t>
            </a:r>
          </a:p>
          <a:p>
            <a:pPr fontAlgn="base" latinLnBrk="1"/>
            <a:r>
              <a:rPr lang="en-US" sz="1100" dirty="0"/>
              <a:t>		end; </a:t>
            </a:r>
          </a:p>
          <a:p>
            <a:pPr fontAlgn="base" latinLnBrk="1"/>
            <a:r>
              <a:rPr lang="en-US" sz="1100" dirty="0"/>
              <a:t>	for (long slice = 0; slice &lt; slices; slice++) { </a:t>
            </a:r>
          </a:p>
          <a:p>
            <a:pPr fontAlgn="base" latinLnBrk="1"/>
            <a:r>
              <a:rPr lang="en-US" sz="1100" dirty="0"/>
              <a:t>		if (start &gt;= size) </a:t>
            </a:r>
          </a:p>
          <a:p>
            <a:pPr fontAlgn="base" latinLnBrk="1"/>
            <a:r>
              <a:rPr lang="en-US" sz="1100" dirty="0"/>
              <a:t>			break; </a:t>
            </a:r>
          </a:p>
          <a:p>
            <a:pPr fontAlgn="base" latinLnBrk="1"/>
            <a:r>
              <a:rPr lang="en-US" sz="1100" dirty="0"/>
              <a:t>		middle = min(start + (width &gt;&gt; 1), size); </a:t>
            </a:r>
          </a:p>
          <a:p>
            <a:pPr fontAlgn="base" latinLnBrk="1"/>
            <a:r>
              <a:rPr lang="en-US" sz="1100" dirty="0"/>
              <a:t>		end = min(start + width, size); </a:t>
            </a:r>
          </a:p>
          <a:p>
            <a:pPr fontAlgn="base" latinLnBrk="1"/>
            <a:r>
              <a:rPr lang="en-US" sz="1100" dirty="0"/>
              <a:t>		</a:t>
            </a:r>
            <a:r>
              <a:rPr lang="en-US" sz="1100" dirty="0" err="1"/>
              <a:t>gpu_bottomUpMerge</a:t>
            </a:r>
            <a:r>
              <a:rPr lang="en-US" sz="1100" dirty="0"/>
              <a:t>(source, </a:t>
            </a:r>
            <a:r>
              <a:rPr lang="en-US" sz="1100" dirty="0" err="1"/>
              <a:t>dest</a:t>
            </a:r>
            <a:r>
              <a:rPr lang="en-US" sz="1100" dirty="0"/>
              <a:t>, start, middle, end); </a:t>
            </a:r>
          </a:p>
          <a:p>
            <a:pPr fontAlgn="base" latinLnBrk="1"/>
            <a:r>
              <a:rPr lang="en-US" sz="1100" dirty="0"/>
              <a:t>		start += width; </a:t>
            </a:r>
          </a:p>
          <a:p>
            <a:pPr fontAlgn="base" latinLnBrk="1"/>
            <a:r>
              <a:rPr lang="en-US" sz="1100" dirty="0"/>
              <a:t>	} </a:t>
            </a:r>
          </a:p>
          <a:p>
            <a:pPr fontAlgn="base" latinLnBrk="1"/>
            <a:r>
              <a:rPr lang="en-US" sz="1100" dirty="0"/>
              <a:t>}</a:t>
            </a:r>
          </a:p>
        </p:txBody>
      </p:sp>
    </p:spTree>
    <p:extLst>
      <p:ext uri="{BB962C8B-B14F-4D97-AF65-F5344CB8AC3E}">
        <p14:creationId xmlns:p14="http://schemas.microsoft.com/office/powerpoint/2010/main" val="13529363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5DDDB74-017E-5C4D-8647-93F7A8C2197A}"/>
              </a:ext>
            </a:extLst>
          </p:cNvPr>
          <p:cNvSpPr>
            <a:spLocks noGrp="1"/>
          </p:cNvSpPr>
          <p:nvPr>
            <p:ph type="title" idx="4294967295"/>
          </p:nvPr>
        </p:nvSpPr>
        <p:spPr>
          <a:xfrm>
            <a:off x="628650" y="274638"/>
            <a:ext cx="7886700" cy="993775"/>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Bibliography</a:t>
            </a:r>
            <a:r>
              <a:rPr lang="en-US" dirty="0"/>
              <a:t> </a:t>
            </a:r>
          </a:p>
        </p:txBody>
      </p:sp>
      <p:sp>
        <p:nvSpPr>
          <p:cNvPr id="3" name="Text Placeholder 2">
            <a:extLst>
              <a:ext uri="{FF2B5EF4-FFF2-40B4-BE49-F238E27FC236}">
                <a16:creationId xmlns:a16="http://schemas.microsoft.com/office/drawing/2014/main" id="{CA87F7A0-2963-A941-83A9-28E230AF1AC0}"/>
              </a:ext>
            </a:extLst>
          </p:cNvPr>
          <p:cNvSpPr>
            <a:spLocks noGrp="1"/>
          </p:cNvSpPr>
          <p:nvPr>
            <p:ph type="body" sz="quarter" idx="16"/>
          </p:nvPr>
        </p:nvSpPr>
        <p:spPr/>
        <p:txBody>
          <a:bodyPr/>
          <a:lstStyle/>
          <a:p>
            <a:r>
              <a:rPr lang="en-US" dirty="0"/>
              <a:t>[1] 2021. </a:t>
            </a:r>
            <a:r>
              <a:rPr lang="en-US" dirty="0" err="1"/>
              <a:t>GeeksforGeeks</a:t>
            </a:r>
            <a:r>
              <a:rPr lang="en-US" dirty="0"/>
              <a:t>. Binary-search.</a:t>
            </a:r>
            <a:r>
              <a:rPr lang="en-US" i="1" dirty="0"/>
              <a:t> </a:t>
            </a:r>
            <a:r>
              <a:rPr lang="en-US" dirty="0"/>
              <a:t>Retrieved from </a:t>
            </a:r>
            <a:r>
              <a:rPr lang="en-US" dirty="0">
                <a:hlinkClick r:id="rId3"/>
              </a:rPr>
              <a:t>https://www.geeksforgeeks.org/binary-search/</a:t>
            </a:r>
            <a:r>
              <a:rPr lang="en-US" dirty="0"/>
              <a:t>.</a:t>
            </a:r>
          </a:p>
          <a:p>
            <a:r>
              <a:rPr lang="en-US" dirty="0"/>
              <a:t>[2] 2019. </a:t>
            </a:r>
            <a:r>
              <a:rPr lang="en-US" dirty="0" err="1"/>
              <a:t>Kubriienko</a:t>
            </a:r>
            <a:r>
              <a:rPr lang="en-US" dirty="0"/>
              <a:t>, Oleksii. </a:t>
            </a:r>
            <a:r>
              <a:rPr lang="en-US" dirty="0" err="1"/>
              <a:t>Apriorit</a:t>
            </a:r>
            <a:r>
              <a:rPr lang="en-US" dirty="0"/>
              <a:t>. Using CUDA to Accelerate the Algorithms to Find the Maximum Value in a Range with CPU and GPU. Retrieved from </a:t>
            </a:r>
            <a:r>
              <a:rPr lang="en-US" dirty="0">
                <a:hlinkClick r:id="rId4"/>
              </a:rPr>
              <a:t>https://www.apriorit.com/dev-blog/614-cpp-cuda-accelerate-algorithm-cpu-gpu</a:t>
            </a:r>
            <a:r>
              <a:rPr lang="en-US" dirty="0"/>
              <a:t>.</a:t>
            </a:r>
          </a:p>
          <a:p>
            <a:r>
              <a:rPr lang="en-US" dirty="0"/>
              <a:t>[3] 2021. </a:t>
            </a:r>
            <a:r>
              <a:rPr lang="en-US" dirty="0" err="1"/>
              <a:t>Programiz.com</a:t>
            </a:r>
            <a:r>
              <a:rPr lang="en-US" dirty="0"/>
              <a:t>. Merge Sort. Retrieved from </a:t>
            </a:r>
            <a:r>
              <a:rPr lang="en-US" dirty="0">
                <a:hlinkClick r:id="rId5"/>
              </a:rPr>
              <a:t>https://www.programiz.com/dsa/merge-sort</a:t>
            </a:r>
            <a:r>
              <a:rPr lang="en-US" dirty="0"/>
              <a:t>.</a:t>
            </a:r>
          </a:p>
          <a:p>
            <a:r>
              <a:rPr lang="en-US" dirty="0"/>
              <a:t>[4] 2014. Albert, Kevin. GitHub. </a:t>
            </a:r>
            <a:r>
              <a:rPr lang="en-US" dirty="0" err="1"/>
              <a:t>cuda-mergesort</a:t>
            </a:r>
            <a:r>
              <a:rPr lang="en-US" dirty="0"/>
              <a:t>. Retrieved from </a:t>
            </a:r>
            <a:r>
              <a:rPr lang="en-US" dirty="0">
                <a:hlinkClick r:id="rId6"/>
              </a:rPr>
              <a:t>https://github.com/kevin-albert/cuda-mergesort</a:t>
            </a:r>
            <a:r>
              <a:rPr lang="en-US" dirty="0"/>
              <a:t>.</a:t>
            </a:r>
          </a:p>
        </p:txBody>
      </p:sp>
    </p:spTree>
    <p:extLst>
      <p:ext uri="{BB962C8B-B14F-4D97-AF65-F5344CB8AC3E}">
        <p14:creationId xmlns:p14="http://schemas.microsoft.com/office/powerpoint/2010/main" val="4134648402"/>
      </p:ext>
    </p:extLst>
  </p:cSld>
  <p:clrMapOvr>
    <a:masterClrMapping/>
  </p:clrMapOvr>
</p:sld>
</file>

<file path=ppt/theme/theme1.xml><?xml version="1.0" encoding="utf-8"?>
<a:theme xmlns:a="http://schemas.openxmlformats.org/drawingml/2006/main" name="EP Presentation Theme - Simple">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9F1B6479-0B83-3340-849D-693C57BB586E}"/>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048E6339-533D-F247-954B-8D6F762C12C4}"/>
    </a:ext>
  </a:extLst>
</a:theme>
</file>

<file path=ppt/theme/theme3.xml><?xml version="1.0" encoding="utf-8"?>
<a:theme xmlns:a="http://schemas.openxmlformats.org/drawingml/2006/main" name="2_EP Presentation Theme - Special">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D3B0007C-3921-6F46-BC38-97A7FFC2D45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2002B1FB4E1914BAF6102CCF0B910D6" ma:contentTypeVersion="13" ma:contentTypeDescription="Create a new document." ma:contentTypeScope="" ma:versionID="c55836572cb5716942d8976da2d93e95">
  <xsd:schema xmlns:xsd="http://www.w3.org/2001/XMLSchema" xmlns:xs="http://www.w3.org/2001/XMLSchema" xmlns:p="http://schemas.microsoft.com/office/2006/metadata/properties" xmlns:ns2="fc700d6a-14c8-4431-87f0-1eb34fcb9ecc" xmlns:ns3="051abd47-9546-4a61-92e9-da62ec2358b6" targetNamespace="http://schemas.microsoft.com/office/2006/metadata/properties" ma:root="true" ma:fieldsID="ac40d2c8f144130975f694b73e553aec" ns2:_="" ns3:_="">
    <xsd:import namespace="fc700d6a-14c8-4431-87f0-1eb34fcb9ecc"/>
    <xsd:import namespace="051abd47-9546-4a61-92e9-da62ec2358b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OCR"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00d6a-14c8-4431-87f0-1eb34fcb9e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51abd47-9546-4a61-92e9-da62ec2358b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EE95D36-7983-4620-88E5-4F9BA0FC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00d6a-14c8-4431-87f0-1eb34fcb9ecc"/>
    <ds:schemaRef ds:uri="051abd47-9546-4a61-92e9-da62ec2358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8A04465-0014-4D33-ABA2-D6924F11FEE0}">
  <ds:schemaRefs>
    <ds:schemaRef ds:uri="http://www.w3.org/XML/1998/namespace"/>
    <ds:schemaRef ds:uri="fc700d6a-14c8-4431-87f0-1eb34fcb9ecc"/>
    <ds:schemaRef ds:uri="http://purl.org/dc/term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schemas.openxmlformats.org/package/2006/metadata/core-properties"/>
    <ds:schemaRef ds:uri="051abd47-9546-4a61-92e9-da62ec2358b6"/>
  </ds:schemaRefs>
</ds:datastoreItem>
</file>

<file path=customXml/itemProps3.xml><?xml version="1.0" encoding="utf-8"?>
<ds:datastoreItem xmlns:ds="http://schemas.openxmlformats.org/officeDocument/2006/customXml" ds:itemID="{0F8F7E09-D485-4407-984B-97D2EA2C8D5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EP Presentation Theme - Simple</Template>
  <TotalTime>5637</TotalTime>
  <Words>1612</Words>
  <Application>Microsoft Macintosh PowerPoint</Application>
  <PresentationFormat>On-screen Show (16:9)</PresentationFormat>
  <Paragraphs>166</Paragraphs>
  <Slides>10</Slides>
  <Notes>10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10</vt:i4>
      </vt:variant>
    </vt:vector>
  </HeadingPairs>
  <TitlesOfParts>
    <vt:vector size="22" baseType="lpstr">
      <vt:lpstr>Arial</vt:lpstr>
      <vt:lpstr>Calibri</vt:lpstr>
      <vt:lpstr>consolas</vt:lpstr>
      <vt:lpstr>Roboto</vt:lpstr>
      <vt:lpstr>Source Sans Pro</vt:lpstr>
      <vt:lpstr>Source Serif Pro</vt:lpstr>
      <vt:lpstr>Tahoma</vt:lpstr>
      <vt:lpstr>Times New Roman</vt:lpstr>
      <vt:lpstr>Wingdings</vt:lpstr>
      <vt:lpstr>EP Presentation Theme - Simple</vt:lpstr>
      <vt:lpstr>1_EP Presentation Theme - Fancy</vt:lpstr>
      <vt:lpstr>2_EP Presentation Theme - Special</vt:lpstr>
      <vt:lpstr>Introduction to Parallel Programming with CUDA</vt:lpstr>
      <vt:lpstr>CPU Binary Search in C++</vt:lpstr>
      <vt:lpstr>Distributed Search in CUDA</vt:lpstr>
      <vt:lpstr>MergeSort</vt:lpstr>
      <vt:lpstr>CPU Merge in C++</vt:lpstr>
      <vt:lpstr>CPU MergeSort in C++</vt:lpstr>
      <vt:lpstr>CUDA Merge</vt:lpstr>
      <vt:lpstr>CUDA  MergeSort</vt:lpstr>
      <vt:lpstr>Bibliography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Concurrent Programming with GPUs</dc:title>
  <dc:creator>Microsoft Office User</dc:creator>
  <cp:lastModifiedBy>Chance Pascale</cp:lastModifiedBy>
  <cp:revision>35</cp:revision>
  <dcterms:created xsi:type="dcterms:W3CDTF">2020-12-13T16:54:15Z</dcterms:created>
  <dcterms:modified xsi:type="dcterms:W3CDTF">2021-06-18T15:30:51Z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0x010100F2002B1FB4E1914BAF6102CCF0B910D6</vt:lpwstr>
  </property>
</Properties>
</file>

<file path=docProps/thumbnail.jpeg>
</file>